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570" r:id="rId2"/>
    <p:sldId id="261" r:id="rId3"/>
    <p:sldId id="262" r:id="rId4"/>
    <p:sldId id="263" r:id="rId5"/>
    <p:sldId id="524" r:id="rId6"/>
    <p:sldId id="544" r:id="rId7"/>
    <p:sldId id="545" r:id="rId8"/>
    <p:sldId id="268" r:id="rId9"/>
    <p:sldId id="270" r:id="rId10"/>
    <p:sldId id="271" r:id="rId11"/>
    <p:sldId id="267" r:id="rId12"/>
    <p:sldId id="529" r:id="rId13"/>
    <p:sldId id="284" r:id="rId14"/>
    <p:sldId id="525" r:id="rId15"/>
    <p:sldId id="554" r:id="rId16"/>
    <p:sldId id="528" r:id="rId17"/>
    <p:sldId id="274"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1C5E1-BE9D-2843-A774-3DB0D5FACB69}" type="datetimeFigureOut">
              <a:rPr lang="en-US" smtClean="0"/>
              <a:t>6/5/25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257E0-514A-CB49-8312-8DBC0F596ACD}" type="slidenum">
              <a:rPr lang="en-US" smtClean="0"/>
              <a:t>‹#›</a:t>
            </a:fld>
            <a:endParaRPr lang="en-US"/>
          </a:p>
        </p:txBody>
      </p:sp>
    </p:spTree>
    <p:extLst>
      <p:ext uri="{BB962C8B-B14F-4D97-AF65-F5344CB8AC3E}">
        <p14:creationId xmlns:p14="http://schemas.microsoft.com/office/powerpoint/2010/main" val="1934744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xfrm>
            <a:off x="381000" y="685800"/>
            <a:ext cx="6096000" cy="3429000"/>
          </a:xfrm>
          <a:prstGeom prst="rect">
            <a:avLst/>
          </a:prstGeom>
        </p:spPr>
        <p:txBody>
          <a:bodyPr/>
          <a:lstStyle/>
          <a:p>
            <a:endParaRPr/>
          </a:p>
        </p:txBody>
      </p:sp>
      <p:sp>
        <p:nvSpPr>
          <p:cNvPr id="63" name="Shape 63"/>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Continuous integration is particularly relevant in software that involves multiple components. A developer might change code in one component, say, the code that handles building the newsfeed that will show up in the returned page. This might live in one repo, and be an independent component. However, this component is part of a bigger, overall application, which consists of other components: the newsfeed probably depends on other components (like that which builds a friends list), and there might be other components that depend on the newsfeed (like something that builds a list of suggestions). There might be even more complex interactions with other components: like perhaps before sending a response back to a client, the server will save the response into a cache, and on repeated requests, that cache is served. There might be other changes going on, too - other developers are likely working on changing other components at the same time. Traditional waterfall or even agile development processes often involve performing integrations between all of these changes infrequently - perhaps weekly or monthly. The idea behind continuous integration is to integrate these changes and test them rapidly - as soon as they are created.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 Consider the difference between integrating 100 commits and finding a bug vs integrating 2 commits and finding a bug. It will be much easier to figure out what introduced the bug when you only have those 2 commits!&gt;</a:t>
            </a:r>
          </a:p>
        </p:txBody>
      </p:sp>
    </p:spTree>
    <p:extLst>
      <p:ext uri="{BB962C8B-B14F-4D97-AF65-F5344CB8AC3E}">
        <p14:creationId xmlns:p14="http://schemas.microsoft.com/office/powerpoint/2010/main" val="288260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r>
              <a:rPr lang="en-US" dirty="0"/>
              <a:t>The figure shows an experiment where the authors studied 30 open source projects’ CI workflows, running them 300 times each in 11 different resource configurations offered by popular cloud providers like AWS. The figure shows that some configurations that were cheaper to run (green bar) often were NOT the most reliable </a:t>
            </a:r>
            <a:r>
              <a:rPr lang="en-US" dirty="0" err="1"/>
              <a:t>conifgurations</a:t>
            </a:r>
            <a:r>
              <a:rPr lang="en-US" dirty="0"/>
              <a:t> – those cheaper configurations resulted in more flaky test failures.</a:t>
            </a:r>
          </a:p>
        </p:txBody>
      </p:sp>
    </p:spTree>
    <p:extLst>
      <p:ext uri="{BB962C8B-B14F-4D97-AF65-F5344CB8AC3E}">
        <p14:creationId xmlns:p14="http://schemas.microsoft.com/office/powerpoint/2010/main" val="932620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four main challenges (and solutions) to repeatable CI builds. &lt;read slide&gt;</a:t>
            </a:r>
          </a:p>
          <a:p>
            <a:r>
              <a:rPr lang="en-US" dirty="0"/>
              <a:t>We’ll talk briefly about build systems, dependency managers and infrastructure as code. You’ll remember containers from our last lecture, on cloud deployment technologies.</a:t>
            </a:r>
          </a:p>
        </p:txBody>
      </p:sp>
    </p:spTree>
    <p:extLst>
      <p:ext uri="{BB962C8B-B14F-4D97-AF65-F5344CB8AC3E}">
        <p14:creationId xmlns:p14="http://schemas.microsoft.com/office/powerpoint/2010/main" val="814231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endParaRPr lang="en-US" dirty="0"/>
          </a:p>
          <a:p>
            <a:r>
              <a:rPr lang="en-US" dirty="0"/>
              <a:t>In most modern languages, the build system itself also serves as the dependency manager (e.g. Maven). Other tools focus more on providing dependency management (e.g. </a:t>
            </a:r>
            <a:r>
              <a:rPr lang="en-US" dirty="0" err="1"/>
              <a:t>npm</a:t>
            </a:r>
            <a:r>
              <a:rPr lang="en-US" dirty="0"/>
              <a:t>), and do not directly support the same kind of modular workflows as more powerful build systems (e.g. “grunt” is a build tool for NodeJS)</a:t>
            </a:r>
          </a:p>
        </p:txBody>
      </p:sp>
    </p:spTree>
    <p:extLst>
      <p:ext uri="{BB962C8B-B14F-4D97-AF65-F5344CB8AC3E}">
        <p14:creationId xmlns:p14="http://schemas.microsoft.com/office/powerpoint/2010/main" val="4150498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 There are dragons in “transitive dependencies” but that is the subject for another lecture that we would probably need to call “dependency hell”&gt;</a:t>
            </a:r>
          </a:p>
        </p:txBody>
      </p:sp>
    </p:spTree>
    <p:extLst>
      <p:ext uri="{BB962C8B-B14F-4D97-AF65-F5344CB8AC3E}">
        <p14:creationId xmlns:p14="http://schemas.microsoft.com/office/powerpoint/2010/main" val="3621950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a:spLocks noGrp="1" noRot="1" noChangeAspect="1"/>
          </p:cNvSpPr>
          <p:nvPr>
            <p:ph type="sldImg"/>
          </p:nvPr>
        </p:nvSpPr>
        <p:spPr>
          <a:xfrm>
            <a:off x="381000" y="685800"/>
            <a:ext cx="6096000" cy="3429000"/>
          </a:xfrm>
          <a:prstGeom prst="rect">
            <a:avLst/>
          </a:prstGeom>
        </p:spPr>
        <p:txBody>
          <a:bodyPr/>
          <a:lstStyle/>
          <a:p>
            <a:endParaRPr/>
          </a:p>
        </p:txBody>
      </p:sp>
      <p:sp>
        <p:nvSpPr>
          <p:cNvPr id="365" name="Shape 365"/>
          <p:cNvSpPr>
            <a:spLocks noGrp="1"/>
          </p:cNvSpPr>
          <p:nvPr>
            <p:ph type="body" sz="quarter" idx="1"/>
          </p:nvPr>
        </p:nvSpPr>
        <p:spPr>
          <a:prstGeom prst="rect">
            <a:avLst/>
          </a:prstGeom>
        </p:spPr>
        <p:txBody>
          <a:bodyPr/>
          <a:lstStyle/>
          <a:p>
            <a:r>
              <a:rPr lang="en-US" dirty="0"/>
              <a:t>Semantic versioning is a generally-agreed-upon mechanism for creating and maintaining version numbers. The reason for this standard is to make it easier for library maintainers (publishing new code) to tell their consumers when breaking changes are expected.</a:t>
            </a:r>
          </a:p>
          <a:p>
            <a:endParaRPr lang="en-US" dirty="0"/>
          </a:p>
          <a:p>
            <a:r>
              <a:rPr lang="en-US" dirty="0"/>
              <a:t>The summary of semantic versioning is shown in the screenshot to the right. With semantic versioning (“</a:t>
            </a:r>
            <a:r>
              <a:rPr lang="en-US" dirty="0" err="1"/>
              <a:t>semver</a:t>
            </a:r>
            <a:r>
              <a:rPr lang="en-US" dirty="0"/>
              <a:t>”), you specify a version number as MAJOR.MINOR.PATCH. Incrementing the major number indicates that you are definitely making incompatible API changes. Incrementing the minor version indicates that there is new functionality from the prior version, but should be backwards-compatible. Incrementing the patch version indicates that you are making a backwards-compatible bug fix</a:t>
            </a:r>
          </a:p>
          <a:p>
            <a:endParaRPr lang="en-US" dirty="0"/>
          </a:p>
          <a:p>
            <a:r>
              <a:rPr lang="en-US" dirty="0"/>
              <a:t>Consumers of dependencies (e.g. your project that uses NPM to install dependencies) can specify constraints on dependency versions to, for example, allow for the dependency manager to automatically upgrade to a new patch version, new minor version, new major version, or to require a specific version.</a:t>
            </a:r>
          </a:p>
          <a:p>
            <a:endParaRPr lang="en-US" dirty="0"/>
          </a:p>
          <a:p>
            <a:r>
              <a:rPr lang="en-US" dirty="0"/>
              <a:t>The stacked bar charts on the left show the distribution of all dependencies of all packages in the NPM dependency ecosystem by-year. While at first, the typical approach was to allow changes to major versions to be applied automatically (purple, greater-or-equal constraint), over time this quickly shifted to allowing for bug (”patch”) and minor version increments. Of course, this only works if developers RELEASING packages follow these rules, and don’t introduce breaking changes in minor or patch updates!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with many other software infrastructure components, you could configure, deploy and maintain your own CI infrastructure (that runs your CI workflow), or use a vendor’s CI service, provided in a “software-as-a-service” model.</a:t>
            </a:r>
          </a:p>
          <a:p>
            <a:endParaRPr lang="en-US" dirty="0"/>
          </a:p>
          <a:p>
            <a:r>
              <a:rPr lang="en-US" dirty="0"/>
              <a:t>An example of the oldest/most commonly used self-hosted open-source CI solution is “Jenkins”. There are also vendors who will run this as a service for you, if you would want that.</a:t>
            </a:r>
          </a:p>
          <a:p>
            <a:endParaRPr lang="en-US" dirty="0"/>
          </a:p>
          <a:p>
            <a:r>
              <a:rPr lang="en-US" dirty="0"/>
              <a:t>In the past decade, there has also been a rise in the popularity of SaaS-style CI services, like GitHub Actions ,Circle CI, Travis, and others. These services typically bill per-minute that builds run for. GitHub Actions supports a hybrid model, where GitHub hosts the whole system for triggering CI runs and collecting their output, and you bring your own “runner” that runs CI jobs. This approach lets you use your own specialized infrastructure (e.g. GPUs that you bought for some ML project), and if you do so, you can avoid paying the per-minute fee to use the vendor’s infrastructure.</a:t>
            </a:r>
          </a:p>
        </p:txBody>
      </p:sp>
    </p:spTree>
    <p:extLst>
      <p:ext uri="{BB962C8B-B14F-4D97-AF65-F5344CB8AC3E}">
        <p14:creationId xmlns:p14="http://schemas.microsoft.com/office/powerpoint/2010/main" val="759754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xfrm>
            <a:off x="381000" y="685800"/>
            <a:ext cx="6096000" cy="3429000"/>
          </a:xfrm>
          <a:prstGeom prst="rect">
            <a:avLst/>
          </a:prstGeom>
        </p:spPr>
        <p:txBody>
          <a:bodyPr/>
          <a:lstStyle/>
          <a:p>
            <a:endParaRPr/>
          </a:p>
        </p:txBody>
      </p:sp>
      <p:sp>
        <p:nvSpPr>
          <p:cNvPr id="68" name="Shape 68"/>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b="1" dirty="0"/>
              <a:t>So, the core to continuous integration is to centrally and automatically execute these development processes, regularly.</a:t>
            </a:r>
          </a:p>
          <a:p>
            <a:pPr defTabSz="457200">
              <a:lnSpc>
                <a:spcPct val="117999"/>
              </a:lnSpc>
              <a:defRPr sz="2200">
                <a:latin typeface="Helvetica Neue"/>
                <a:ea typeface="Helvetica Neue"/>
                <a:cs typeface="Helvetica Neue"/>
                <a:sym typeface="Helvetica Neue"/>
              </a:defRPr>
            </a:pPr>
            <a:r>
              <a:rPr dirty="0"/>
              <a:t>With CI, we continuously assemble and test changes to our codebase. By performing these integrations quickly and frequently, we can get faster feedback, and hence, “shift left” - allowing bugs to be detected sooner. There’s an enormous difference in how long it takes to debug something if you detect the bug immediately after writing the code versus even, say, the next day - let alone after several weeks.</a:t>
            </a:r>
          </a:p>
          <a:p>
            <a:pPr defTabSz="457200">
              <a:lnSpc>
                <a:spcPct val="117999"/>
              </a:lnSpc>
              <a:defRPr sz="2200">
                <a:latin typeface="Helvetica Neue"/>
                <a:ea typeface="Helvetica Neue"/>
                <a:cs typeface="Helvetica Neue"/>
                <a:sym typeface="Helvetica Neue"/>
              </a:defRPr>
            </a:pPr>
            <a:endParaRPr dirty="0"/>
          </a:p>
          <a:p>
            <a:pPr defTabSz="457200">
              <a:lnSpc>
                <a:spcPct val="117999"/>
              </a:lnSpc>
              <a:defRPr sz="2200">
                <a:latin typeface="Helvetica Neue"/>
                <a:ea typeface="Helvetica Neue"/>
                <a:cs typeface="Helvetica Neue"/>
                <a:sym typeface="Helvetica Neue"/>
              </a:defRPr>
            </a:pPr>
            <a:r>
              <a:rPr dirty="0"/>
              <a:t>CI processes are software pipelines. “</a:t>
            </a:r>
            <a:r>
              <a:rPr lang="en-US" dirty="0"/>
              <a:t>P</a:t>
            </a:r>
            <a:r>
              <a:rPr dirty="0"/>
              <a:t>ipeline” systems are good for building systems that have a specific order of operations, with dependencies between some steps. CI workflows follow this pattern: some steps depend on others (can’t test until you build), but many steps might be possible in parallel (run many different kinds of tests concurrently)</a:t>
            </a:r>
            <a:endParaRPr lang="en-US" dirty="0"/>
          </a:p>
          <a:p>
            <a:pPr defTabSz="457200">
              <a:lnSpc>
                <a:spcPct val="117999"/>
              </a:lnSpc>
              <a:defRPr sz="2200">
                <a:latin typeface="Helvetica Neue"/>
                <a:ea typeface="Helvetica Neue"/>
                <a:cs typeface="Helvetica Neue"/>
                <a:sym typeface="Helvetica Neue"/>
              </a:defRPr>
            </a:pPr>
            <a:endParaRPr lang="en-US" dirty="0"/>
          </a:p>
          <a:p>
            <a:pPr defTabSz="457200">
              <a:lnSpc>
                <a:spcPct val="117999"/>
              </a:lnSpc>
              <a:defRPr sz="2200">
                <a:latin typeface="Helvetica Neue"/>
                <a:ea typeface="Helvetica Neue"/>
                <a:cs typeface="Helvetica Neue"/>
                <a:sym typeface="Helvetica Neue"/>
              </a:defRPr>
            </a:pPr>
            <a:r>
              <a:rPr lang="en-US" dirty="0"/>
              <a:t>Consider our “social network application”, where we are changing code that builds a newsfeed, and other developers are changing other parts of the code? What concrete steps do you think that we should include in the build/test CI? Keep in mind that these might be things that you would otherwise do manually, but now have decided to automate.</a:t>
            </a:r>
          </a:p>
          <a:p>
            <a:pPr defTabSz="457200">
              <a:lnSpc>
                <a:spcPct val="117999"/>
              </a:lnSpc>
              <a:defRPr sz="2200">
                <a:latin typeface="Helvetica Neue"/>
                <a:ea typeface="Helvetica Neue"/>
                <a:cs typeface="Helvetica Neue"/>
                <a:sym typeface="Helvetica Neue"/>
              </a:defRPr>
            </a:pPr>
            <a:r>
              <a:rPr lang="en-US" dirty="0"/>
              <a:t>&lt;Examples, in case they don’t come up: Run unit tests, run integration tests, run international localization tests, validate that it still works with some infrastructure deployment, do regression testing, accessibility testing, check/gate on various quality metrics like coverage, security audit, code review&gt;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xfrm>
            <a:off x="381000" y="685800"/>
            <a:ext cx="6096000" cy="3429000"/>
          </a:xfrm>
          <a:prstGeom prst="rect">
            <a:avLst/>
          </a:prstGeom>
        </p:spPr>
        <p:txBody>
          <a:bodyPr/>
          <a:lstStyle/>
          <a:p>
            <a:endParaRPr/>
          </a:p>
        </p:txBody>
      </p:sp>
      <p:sp>
        <p:nvSpPr>
          <p:cNvPr id="88" name="Shape 88"/>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Run an entire test suite on each commit, or perhaps do other things. Each commit triggers some workflow to run, and we can customize that workflow to do anything from building our code, to running tests, to deploying infrastructure.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xfrm>
            <a:off x="381000" y="685800"/>
            <a:ext cx="6096000" cy="3429000"/>
          </a:xfrm>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r>
              <a:rPr lang="en-US" dirty="0"/>
              <a:t>This XKCD comic does a nice job visually summarizing the value of automating feedback loops. It is a table that shows how much time you would save over a 5 year period if you automated a task (with the Y axis showing how long the task takes otherwise and the X axis showing how often you do the task). There are, for sure, some tasks that are unlikely to be worth automating – those that are very fast to do and that you do infrequently.</a:t>
            </a:r>
          </a:p>
          <a:p>
            <a:endParaRPr lang="en-US" dirty="0"/>
          </a:p>
          <a:p>
            <a:r>
              <a:rPr lang="en-US" dirty="0"/>
              <a:t>However, there are also some tasks that you clearly should automate: if there is something that takes you 30 minutes to do every day, you will save 5 weeks of time over a 5 year period if you could automate it.</a:t>
            </a:r>
          </a:p>
          <a:p>
            <a:endParaRPr lang="en-US" dirty="0"/>
          </a:p>
          <a:p>
            <a:r>
              <a:rPr lang="en-US" dirty="0"/>
              <a:t>Something that this table *doesn’t* take into account is that you might want to do that task MORE OFTEN than you do, but doing it manually just costs too much. For example: maybe running some test suite takes 30 minutes, and so you only do it once a week. If you COULD run it without taking you away from another task – perhaps you would run it more frequently?</a:t>
            </a:r>
          </a:p>
          <a:p>
            <a:endParaRPr lang="en-US" dirty="0"/>
          </a:p>
          <a:p>
            <a:r>
              <a:rPr lang="en-US" dirty="0"/>
              <a:t>&lt;</a:t>
            </a:r>
            <a:r>
              <a:rPr dirty="0"/>
              <a:t>Ask students for examples of tasks that they have decided to automate on different projects/life/</a:t>
            </a:r>
            <a:r>
              <a:rPr dirty="0" err="1"/>
              <a:t>etc</a:t>
            </a:r>
            <a:r>
              <a:rPr lang="en-US" dirty="0"/>
              <a:t>&gt;</a:t>
            </a:r>
            <a:endParaRPr dirty="0"/>
          </a:p>
          <a:p>
            <a:endParaRPr dirty="0"/>
          </a:p>
          <a:p>
            <a:r>
              <a:rPr lang="en-US" dirty="0"/>
              <a:t>&lt;</a:t>
            </a:r>
            <a:r>
              <a:rPr dirty="0"/>
              <a:t>Note that there are a lot of hidden man-hours into maintaining automation</a:t>
            </a:r>
            <a:r>
              <a:rPr lang="en-US" dirty="0"/>
              <a:t>, and the c</a:t>
            </a:r>
            <a:r>
              <a:rPr dirty="0"/>
              <a:t>ost of monitoring</a:t>
            </a:r>
            <a:r>
              <a:rPr lang="en-US" dirty="0"/>
              <a:t>&gt;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would be hard to do reliably by hand, so we set it all up with scripts of various sorts</a:t>
            </a:r>
          </a:p>
          <a:p>
            <a:endParaRPr lang="en-US" dirty="0"/>
          </a:p>
          <a:p>
            <a:r>
              <a:rPr lang="en-US" dirty="0"/>
              <a:t>Tools like </a:t>
            </a:r>
            <a:r>
              <a:rPr lang="en-US" dirty="0" err="1"/>
              <a:t>github</a:t>
            </a:r>
            <a:r>
              <a:rPr lang="en-US" dirty="0"/>
              <a:t> or </a:t>
            </a:r>
            <a:r>
              <a:rPr lang="en-US" dirty="0" err="1"/>
              <a:t>travis</a:t>
            </a:r>
            <a:r>
              <a:rPr lang="en-US" dirty="0"/>
              <a:t> CI provide tools to write the necessary scripts and run them.</a:t>
            </a:r>
          </a:p>
        </p:txBody>
      </p:sp>
    </p:spTree>
    <p:extLst>
      <p:ext uri="{BB962C8B-B14F-4D97-AF65-F5344CB8AC3E}">
        <p14:creationId xmlns:p14="http://schemas.microsoft.com/office/powerpoint/2010/main" val="3279117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6096000" cy="3429000"/>
          </a:xfrm>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dirty="0"/>
              <a:t>Immediately/pre-commit: small project with a few commits a day and a test suite under 30 mins, probably integrate immediately and run full test suite. But: consider our social network app, where we might have 20 changes/hour and a 30 mins test suite, when do you choose to integrate things? Do we wait for last integrated change to pass before integrating next?</a:t>
            </a:r>
          </a:p>
          <a:p>
            <a:pPr defTabSz="457200">
              <a:lnSpc>
                <a:spcPct val="117999"/>
              </a:lnSpc>
              <a:defRPr sz="2200">
                <a:latin typeface="Helvetica Neue"/>
                <a:ea typeface="Helvetica Neue"/>
                <a:cs typeface="Helvetica Neue"/>
                <a:sym typeface="Helvetica Neue"/>
              </a:defRPr>
            </a:pPr>
            <a:r>
              <a:rPr dirty="0"/>
              <a:t>Which tests to run - again, easy on small. But: what if our big social network app: we probably should also run tests that could depend on this (like other components of our request pipeline). At the limit: maybe now our new newsfeed change will impact how the request caching feature works, and we should check that too. Do we check everything?</a:t>
            </a:r>
          </a:p>
          <a:p>
            <a:pPr defTabSz="457200">
              <a:lnSpc>
                <a:spcPct val="117999"/>
              </a:lnSpc>
              <a:defRPr sz="2200">
                <a:latin typeface="Helvetica Neue"/>
                <a:ea typeface="Helvetica Neue"/>
                <a:cs typeface="Helvetica Neue"/>
                <a:sym typeface="Helvetica Neue"/>
              </a:defRPr>
            </a:pPr>
            <a:r>
              <a:rPr dirty="0"/>
              <a:t>How do we compose system under test - do we use mocks for external services, or do we use production, or do we make a special environment for each integration test?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381000" y="685800"/>
            <a:ext cx="6096000" cy="3429000"/>
          </a:xfrm>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dirty="0"/>
              <a:t>These screenshots show the graphical summary of two CI pipelines set up for </a:t>
            </a:r>
            <a:r>
              <a:rPr lang="en-US" dirty="0"/>
              <a:t>a software testing research tool</a:t>
            </a:r>
            <a:r>
              <a:rPr dirty="0"/>
              <a:t>. </a:t>
            </a:r>
          </a:p>
          <a:p>
            <a:pPr defTabSz="457200">
              <a:lnSpc>
                <a:spcPct val="117999"/>
              </a:lnSpc>
              <a:defRPr sz="2200">
                <a:latin typeface="Helvetica Neue"/>
                <a:ea typeface="Helvetica Neue"/>
                <a:cs typeface="Helvetica Neue"/>
                <a:sym typeface="Helvetica Neue"/>
              </a:defRPr>
            </a:pPr>
            <a:endParaRPr dirty="0"/>
          </a:p>
          <a:p>
            <a:pPr defTabSz="457200">
              <a:lnSpc>
                <a:spcPct val="117999"/>
              </a:lnSpc>
              <a:defRPr sz="2200">
                <a:latin typeface="Helvetica Neue"/>
                <a:ea typeface="Helvetica Neue"/>
                <a:cs typeface="Helvetica Neue"/>
                <a:sym typeface="Helvetica Neue"/>
              </a:defRPr>
            </a:pPr>
            <a:r>
              <a:rPr dirty="0"/>
              <a:t>The top one shows a workflow that can run on every commit, providing useful feedback on performance and correctness in about 15 minutes: running a 10 minute performance test on 5 benchmarks, repeating each one 5 times (25 concurrent jobs needed)</a:t>
            </a:r>
          </a:p>
          <a:p>
            <a:pPr defTabSz="457200">
              <a:lnSpc>
                <a:spcPct val="117999"/>
              </a:lnSpc>
              <a:defRPr sz="2200">
                <a:latin typeface="Helvetica Neue"/>
                <a:ea typeface="Helvetica Neue"/>
                <a:cs typeface="Helvetica Neue"/>
                <a:sym typeface="Helvetica Neue"/>
              </a:defRPr>
            </a:pPr>
            <a:endParaRPr dirty="0"/>
          </a:p>
          <a:p>
            <a:pPr defTabSz="457200">
              <a:lnSpc>
                <a:spcPct val="117999"/>
              </a:lnSpc>
              <a:defRPr sz="2200">
                <a:latin typeface="Helvetica Neue"/>
                <a:ea typeface="Helvetica Neue"/>
                <a:cs typeface="Helvetica Neue"/>
                <a:sym typeface="Helvetica Neue"/>
              </a:defRPr>
            </a:pPr>
            <a:r>
              <a:rPr dirty="0"/>
              <a:t>The bottom one shows a workflow that runs only upon request, which performs a much more thorough evaluation: 20 repetitions of 5 benchmarks, with each running for 24 hours.</a:t>
            </a:r>
          </a:p>
          <a:p>
            <a:pPr defTabSz="457200">
              <a:lnSpc>
                <a:spcPct val="117999"/>
              </a:lnSpc>
              <a:defRPr sz="2200">
                <a:latin typeface="Helvetica Neue"/>
                <a:ea typeface="Helvetica Neue"/>
                <a:cs typeface="Helvetica Neue"/>
                <a:sym typeface="Helvetica Neue"/>
              </a:defRPr>
            </a:pPr>
            <a:endParaRPr dirty="0"/>
          </a:p>
          <a:p>
            <a:pPr defTabSz="457200">
              <a:lnSpc>
                <a:spcPct val="117999"/>
              </a:lnSpc>
              <a:defRPr sz="2200">
                <a:latin typeface="Helvetica Neue"/>
                <a:ea typeface="Helvetica Neue"/>
                <a:cs typeface="Helvetica Neue"/>
                <a:sym typeface="Helvetica Neue"/>
              </a:defRPr>
            </a:pPr>
            <a:r>
              <a:rPr dirty="0"/>
              <a:t>In both cases, there are 4 jobs defined: 1. build the matrix (run a script that will determine which benchmarks to run), 2. (in parallel) run the </a:t>
            </a:r>
            <a:r>
              <a:rPr dirty="0" err="1"/>
              <a:t>fuzzer</a:t>
            </a:r>
            <a:r>
              <a:rPr dirty="0"/>
              <a:t> on those benchmarks, 3. collect all of those results and reproduce them for later analysis, and 4. render a report into markdown and HTML that summarizes the results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381000" y="685800"/>
            <a:ext cx="6096000" cy="3429000"/>
          </a:xfrm>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dirty="0"/>
              <a:t>Automating this kind of performance testing lets us get feedback much faster than if we had to do it manually. It also allows us to have a centralized repository of those results, so that we can track performance over time.</a:t>
            </a:r>
          </a:p>
          <a:p>
            <a:pPr defTabSz="457200">
              <a:lnSpc>
                <a:spcPct val="117999"/>
              </a:lnSpc>
              <a:defRPr sz="2200">
                <a:latin typeface="Helvetica Neue"/>
                <a:ea typeface="Helvetica Neue"/>
                <a:cs typeface="Helvetica Neue"/>
                <a:sym typeface="Helvetica Neue"/>
              </a:defRPr>
            </a:pPr>
            <a:r>
              <a:rPr dirty="0"/>
              <a:t>Here is an example of one of the graphs that get output from the report. </a:t>
            </a:r>
          </a:p>
          <a:p>
            <a:pPr defTabSz="457200">
              <a:lnSpc>
                <a:spcPct val="117999"/>
              </a:lnSpc>
              <a:defRPr sz="2200">
                <a:latin typeface="Helvetica Neue"/>
                <a:ea typeface="Helvetica Neue"/>
                <a:cs typeface="Helvetica Neue"/>
                <a:sym typeface="Helvetica Neue"/>
              </a:defRPr>
            </a:pPr>
            <a:endParaRPr dirty="0"/>
          </a:p>
          <a:p>
            <a:pPr defTabSz="457200">
              <a:lnSpc>
                <a:spcPct val="117999"/>
              </a:lnSpc>
              <a:defRPr sz="2200">
                <a:latin typeface="Helvetica Neue"/>
                <a:ea typeface="Helvetica Neue"/>
                <a:cs typeface="Helvetica Neue"/>
                <a:sym typeface="Helvetica Neue"/>
              </a:defRPr>
            </a:pPr>
            <a:r>
              <a:rPr dirty="0"/>
              <a:t>“branch probes over time” is one of the key performance indicators that </a:t>
            </a:r>
            <a:r>
              <a:rPr dirty="0" err="1"/>
              <a:t>fuzzers</a:t>
            </a:r>
            <a:r>
              <a:rPr dirty="0"/>
              <a:t> like this one are evaluated on. Since all of the data is centrally stored, it is easy to automate reports like this that compare the performance on the current commit to, say, another branch. This graph shows in red the current commit, and in blue, the main development branch.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 some notes below:</a:t>
            </a:r>
          </a:p>
          <a:p>
            <a:pPr marL="342900" indent="-342900">
              <a:buFontTx/>
              <a:buChar char="-"/>
            </a:pPr>
            <a:r>
              <a:rPr lang="en-US" dirty="0"/>
              <a:t>When builds are persistently broken (failing on each change), as in the screenshot on the bottom right, developers start to ignore the outcomes. </a:t>
            </a:r>
          </a:p>
          <a:p>
            <a:pPr marL="342900" indent="-342900">
              <a:buFontTx/>
              <a:buChar char="-"/>
            </a:pPr>
            <a:r>
              <a:rPr lang="en-US" dirty="0"/>
              <a:t>Run on every change for the reason we just saw – reduces debugging effort</a:t>
            </a:r>
          </a:p>
          <a:p>
            <a:pPr marL="342900" indent="-342900">
              <a:buFontTx/>
              <a:buChar char="-"/>
            </a:pPr>
            <a:r>
              <a:rPr lang="en-US" dirty="0"/>
              <a:t>Still do pre-commit testing locally (before CI). Think about the difference between running `</a:t>
            </a:r>
            <a:r>
              <a:rPr lang="en-US" dirty="0" err="1"/>
              <a:t>npm</a:t>
            </a:r>
            <a:r>
              <a:rPr lang="en-US" dirty="0"/>
              <a:t> test` for IP2, vs submitting to </a:t>
            </a:r>
            <a:r>
              <a:rPr lang="en-US" dirty="0" err="1"/>
              <a:t>autograder</a:t>
            </a:r>
            <a:r>
              <a:rPr lang="en-US" dirty="0"/>
              <a:t>. Why would you do tests locally? -&gt; even faster feedback</a:t>
            </a:r>
          </a:p>
          <a:p>
            <a:r>
              <a:rPr lang="en-US" dirty="0"/>
              <a:t>- Repeatable is important because you want to be able to reproduce same result again and again when debugging. The alternative is maybe called “flaky” and means that your CI pipeline fails due to reasons besides introducing a defect in the code, more on next slide</a:t>
            </a:r>
          </a:p>
          <a:p>
            <a:r>
              <a:rPr lang="en-US" dirty="0"/>
              <a:t>&gt;</a:t>
            </a:r>
          </a:p>
        </p:txBody>
      </p:sp>
    </p:spTree>
    <p:extLst>
      <p:ext uri="{BB962C8B-B14F-4D97-AF65-F5344CB8AC3E}">
        <p14:creationId xmlns:p14="http://schemas.microsoft.com/office/powerpoint/2010/main" val="3896641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6/2/25</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sp>
        <p:nvSpPr>
          <p:cNvPr id="7" name="Title 1">
            <a:extLst>
              <a:ext uri="{FF2B5EF4-FFF2-40B4-BE49-F238E27FC236}">
                <a16:creationId xmlns:a16="http://schemas.microsoft.com/office/drawing/2014/main" id="{AFB655C3-1523-8944-C748-712310DF647E}"/>
              </a:ext>
            </a:extLst>
          </p:cNvPr>
          <p:cNvSpPr>
            <a:spLocks noGrp="1"/>
          </p:cNvSpPr>
          <p:nvPr>
            <p:ph type="ctrTitle"/>
          </p:nvPr>
        </p:nvSpPr>
        <p:spPr>
          <a:xfrm>
            <a:off x="539260" y="665163"/>
            <a:ext cx="10814539" cy="2275997"/>
          </a:xfrm>
        </p:spPr>
        <p:txBody>
          <a:bodyPr anchor="b">
            <a:normAutofit/>
          </a:bodyPr>
          <a:lstStyle>
            <a:lvl1pPr algn="l">
              <a:defRPr sz="3200"/>
            </a:lvl1pPr>
          </a:lstStyle>
          <a:p>
            <a:r>
              <a:rPr lang="en-US" dirty="0"/>
              <a:t>Click to edit Master title style</a:t>
            </a:r>
          </a:p>
        </p:txBody>
      </p:sp>
      <p:sp>
        <p:nvSpPr>
          <p:cNvPr id="9" name="Subtitle 2">
            <a:extLst>
              <a:ext uri="{FF2B5EF4-FFF2-40B4-BE49-F238E27FC236}">
                <a16:creationId xmlns:a16="http://schemas.microsoft.com/office/drawing/2014/main" id="{8549AA31-F254-1C77-9D81-6E096BEE4E1E}"/>
              </a:ext>
            </a:extLst>
          </p:cNvPr>
          <p:cNvSpPr>
            <a:spLocks noGrp="1"/>
          </p:cNvSpPr>
          <p:nvPr>
            <p:ph type="subTitle" idx="1"/>
          </p:nvPr>
        </p:nvSpPr>
        <p:spPr>
          <a:xfrm>
            <a:off x="539260" y="3237827"/>
            <a:ext cx="10128740" cy="2210859"/>
          </a:xfrm>
        </p:spPr>
        <p:txBody>
          <a:bodyPr>
            <a:normAutofit/>
          </a:bodyPr>
          <a:lstStyle>
            <a:lvl1pPr marL="0" indent="0" algn="l">
              <a:buNone/>
              <a:defRPr sz="20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F2349770-58C0-0659-C24A-7B0426FAF748}"/>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A81EC16-F2D4-3F9B-C86D-3BCAB0633A6F}"/>
              </a:ext>
            </a:extLst>
          </p:cNvPr>
          <p:cNvSpPr/>
          <p:nvPr userDrawn="1"/>
        </p:nvSpPr>
        <p:spPr>
          <a:xfrm>
            <a:off x="539260" y="5630735"/>
            <a:ext cx="6096000" cy="369332"/>
          </a:xfrm>
          <a:prstGeom prst="rect">
            <a:avLst/>
          </a:prstGeom>
        </p:spPr>
        <p:txBody>
          <a:bodyPr>
            <a:spAutoFit/>
          </a:bodyPr>
          <a:lstStyle/>
          <a:p>
            <a:r>
              <a:rPr lang="en-US" dirty="0">
                <a:solidFill>
                  <a:srgbClr val="5C5962"/>
                </a:solidFill>
              </a:rPr>
              <a:t>© 2025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17012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6/2/25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421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6/2/25</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sp>
        <p:nvSpPr>
          <p:cNvPr id="6" name="Title 1">
            <a:extLst>
              <a:ext uri="{FF2B5EF4-FFF2-40B4-BE49-F238E27FC236}">
                <a16:creationId xmlns:a16="http://schemas.microsoft.com/office/drawing/2014/main" id="{75A25075-8F0E-5D99-3424-EC26D4DBC802}"/>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cxnSp>
        <p:nvCxnSpPr>
          <p:cNvPr id="8" name="Straight Connector 7">
            <a:extLst>
              <a:ext uri="{FF2B5EF4-FFF2-40B4-BE49-F238E27FC236}">
                <a16:creationId xmlns:a16="http://schemas.microsoft.com/office/drawing/2014/main" id="{59CFFB23-4154-80C1-A1BD-D541121A9A79}"/>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83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6/2/25</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7504957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6/2/25</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3841359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github.com/neu-se/CONFETTI/actions"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arxiv.org/abs/2310.12132"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emver.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t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tif"/><Relationship Id="rId5" Type="http://schemas.openxmlformats.org/officeDocument/2006/relationships/image" Target="../media/image4.tif"/><Relationship Id="rId4" Type="http://schemas.openxmlformats.org/officeDocument/2006/relationships/image" Target="../media/image3.tif"/></Relationships>
</file>

<file path=ppt/slides/_rels/slide5.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xkcd.com/1205/"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github.com/neu-se/CONFETTI/ac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0FF9F1-C3EF-FCB6-6A21-E56604181D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254C377-1B0F-1384-BF89-A0A11922F102}"/>
              </a:ext>
            </a:extLst>
          </p:cNvPr>
          <p:cNvSpPr>
            <a:spLocks noGrp="1"/>
          </p:cNvSpPr>
          <p:nvPr>
            <p:ph type="ctrTitle"/>
          </p:nvPr>
        </p:nvSpPr>
        <p:spPr/>
        <p:txBody>
          <a:bodyPr/>
          <a:lstStyle/>
          <a:p>
            <a:r>
              <a:rPr lang="en-US" altLang="en-US" dirty="0">
                <a:sym typeface="Helvetica Neue" charset="0"/>
              </a:rPr>
              <a:t>CS 4530: Fundamentals of Software Engineering</a:t>
            </a:r>
            <a:br>
              <a:rPr lang="en-US" altLang="en-US" dirty="0">
                <a:sym typeface="Helvetica Neue" charset="0"/>
              </a:rPr>
            </a:br>
            <a:r>
              <a:rPr lang="en-US" altLang="en-US" dirty="0">
                <a:sym typeface="Helvetica Neue" charset="0"/>
              </a:rPr>
              <a:t>Lesson 5.3</a:t>
            </a:r>
            <a:br>
              <a:rPr lang="en-US" altLang="en-US" dirty="0">
                <a:sym typeface="Helvetica Neue" charset="0"/>
              </a:rPr>
            </a:br>
            <a:r>
              <a:rPr lang="en-US" altLang="en-US" dirty="0">
                <a:sym typeface="Helvetica Neue" charset="0"/>
              </a:rPr>
              <a:t>Continuous Integration</a:t>
            </a:r>
            <a:endParaRPr lang="en-US" dirty="0"/>
          </a:p>
        </p:txBody>
      </p:sp>
      <p:sp>
        <p:nvSpPr>
          <p:cNvPr id="6" name="Subtitle 5">
            <a:extLst>
              <a:ext uri="{FF2B5EF4-FFF2-40B4-BE49-F238E27FC236}">
                <a16:creationId xmlns:a16="http://schemas.microsoft.com/office/drawing/2014/main" id="{AD9E3042-0B03-B094-AFA9-0EF3699CF37D}"/>
              </a:ext>
            </a:extLst>
          </p:cNvPr>
          <p:cNvSpPr>
            <a:spLocks noGrp="1"/>
          </p:cNvSpPr>
          <p:nvPr>
            <p:ph type="subTitle" idx="1"/>
          </p:nvPr>
        </p:nvSpPr>
        <p:spPr/>
        <p:txBody>
          <a:bodyPr/>
          <a:lstStyle/>
          <a:p>
            <a:r>
              <a:rPr lang="en-US" dirty="0"/>
              <a:t>Rob Simmons</a:t>
            </a:r>
          </a:p>
          <a:p>
            <a:r>
              <a:rPr lang="en-US" dirty="0"/>
              <a:t>Khoury College of Computer Sciences</a:t>
            </a:r>
          </a:p>
          <a:p>
            <a:endParaRPr lang="en-US" dirty="0"/>
          </a:p>
          <a:p>
            <a:endParaRPr lang="en-US" dirty="0"/>
          </a:p>
        </p:txBody>
      </p:sp>
    </p:spTree>
    <p:extLst>
      <p:ext uri="{BB962C8B-B14F-4D97-AF65-F5344CB8AC3E}">
        <p14:creationId xmlns:p14="http://schemas.microsoft.com/office/powerpoint/2010/main" val="4261378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Picture 11" descr="Picture 11"/>
          <p:cNvPicPr>
            <a:picLocks noChangeAspect="1"/>
          </p:cNvPicPr>
          <p:nvPr/>
        </p:nvPicPr>
        <p:blipFill>
          <a:blip r:embed="rId3"/>
          <a:stretch>
            <a:fillRect/>
          </a:stretch>
        </p:blipFill>
        <p:spPr>
          <a:xfrm>
            <a:off x="0" y="1793730"/>
            <a:ext cx="5497415" cy="5039297"/>
          </a:xfrm>
          <a:prstGeom prst="rect">
            <a:avLst/>
          </a:prstGeom>
          <a:ln w="12700">
            <a:miter lim="400000"/>
          </a:ln>
        </p:spPr>
      </p:pic>
      <p:sp>
        <p:nvSpPr>
          <p:cNvPr id="163" name="Title 1"/>
          <p:cNvSpPr txBox="1">
            <a:spLocks noGrp="1"/>
          </p:cNvSpPr>
          <p:nvPr>
            <p:ph type="title"/>
          </p:nvPr>
        </p:nvSpPr>
        <p:spPr>
          <a:prstGeom prst="rect">
            <a:avLst/>
          </a:prstGeom>
        </p:spPr>
        <p:txBody>
          <a:bodyPr/>
          <a:lstStyle/>
          <a:p>
            <a:r>
              <a:rPr dirty="0"/>
              <a:t>CI </a:t>
            </a:r>
            <a:r>
              <a:rPr lang="en-US" dirty="0"/>
              <a:t>p</a:t>
            </a:r>
            <a:r>
              <a:rPr dirty="0"/>
              <a:t>ipelines </a:t>
            </a:r>
            <a:r>
              <a:rPr lang="en-US" dirty="0"/>
              <a:t>can </a:t>
            </a:r>
            <a:r>
              <a:rPr dirty="0"/>
              <a:t>automate benchmarking</a:t>
            </a:r>
          </a:p>
        </p:txBody>
      </p:sp>
      <p:grpSp>
        <p:nvGrpSpPr>
          <p:cNvPr id="2" name="Group 1">
            <a:extLst>
              <a:ext uri="{FF2B5EF4-FFF2-40B4-BE49-F238E27FC236}">
                <a16:creationId xmlns:a16="http://schemas.microsoft.com/office/drawing/2014/main" id="{0265A06C-FEC2-DDA7-5606-E206E9E22A98}"/>
              </a:ext>
            </a:extLst>
          </p:cNvPr>
          <p:cNvGrpSpPr/>
          <p:nvPr/>
        </p:nvGrpSpPr>
        <p:grpSpPr>
          <a:xfrm>
            <a:off x="5230266" y="2246614"/>
            <a:ext cx="8119251" cy="2963921"/>
            <a:chOff x="5054579" y="911109"/>
            <a:chExt cx="8119251" cy="2963921"/>
          </a:xfrm>
        </p:grpSpPr>
        <p:pic>
          <p:nvPicPr>
            <p:cNvPr id="164" name="Picture 8" descr="Picture 8"/>
            <p:cNvPicPr>
              <a:picLocks noChangeAspect="1"/>
            </p:cNvPicPr>
            <p:nvPr/>
          </p:nvPicPr>
          <p:blipFill>
            <a:blip r:embed="rId4"/>
            <a:stretch>
              <a:fillRect/>
            </a:stretch>
          </p:blipFill>
          <p:spPr>
            <a:xfrm>
              <a:off x="5054579" y="911109"/>
              <a:ext cx="8119251" cy="2963921"/>
            </a:xfrm>
            <a:prstGeom prst="rect">
              <a:avLst/>
            </a:prstGeom>
            <a:ln w="12700">
              <a:miter lim="400000"/>
            </a:ln>
          </p:spPr>
        </p:pic>
        <p:sp>
          <p:nvSpPr>
            <p:cNvPr id="165" name="TextBox 13"/>
            <p:cNvSpPr txBox="1"/>
            <p:nvPr/>
          </p:nvSpPr>
          <p:spPr>
            <a:xfrm>
              <a:off x="9199351" y="2405439"/>
              <a:ext cx="2634917" cy="913070"/>
            </a:xfrm>
            <a:prstGeom prst="rect">
              <a:avLst/>
            </a:prstGeom>
            <a:solidFill>
              <a:srgbClr val="FFF7D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ctr" defTabSz="2438337">
                <a:defRPr sz="2800">
                  <a:solidFill>
                    <a:srgbClr val="5E5E5E"/>
                  </a:solidFill>
                  <a:latin typeface="Ink Free"/>
                  <a:ea typeface="Ink Free"/>
                  <a:cs typeface="Ink Free"/>
                  <a:sym typeface="Ink Fre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a:ln>
                    <a:noFill/>
                  </a:ln>
                  <a:solidFill>
                    <a:srgbClr val="5E5E5E"/>
                  </a:solidFill>
                  <a:effectLst/>
                  <a:uLnTx/>
                  <a:uFillTx/>
                  <a:latin typeface="Ink Free"/>
                  <a:sym typeface="Ink Free"/>
                </a:rPr>
                <a:t>On Demand: Run 24 hour performance test on 5 benchmarks, repeating each test 20 times (100 concurrent jobs)</a:t>
              </a:r>
            </a:p>
          </p:txBody>
        </p:sp>
      </p:grpSp>
      <p:sp>
        <p:nvSpPr>
          <p:cNvPr id="166" name="TextBox 14"/>
          <p:cNvSpPr txBox="1"/>
          <p:nvPr/>
        </p:nvSpPr>
        <p:spPr>
          <a:xfrm>
            <a:off x="5816374" y="6607425"/>
            <a:ext cx="3281012" cy="230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sp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u="sng">
                <a:solidFill>
                  <a:srgbClr val="0000FF"/>
                </a:solidFill>
                <a:uFill>
                  <a:solidFill>
                    <a:srgbClr val="0000FF"/>
                  </a:solidFill>
                </a:uFill>
                <a:latin typeface="Helvetica Neue"/>
                <a:ea typeface="Helvetica Neue"/>
                <a:cs typeface="Helvetica Neue"/>
                <a:sym typeface="Helvetica Neue"/>
              </a:defRPr>
            </a:pPr>
            <a:r>
              <a:rPr kumimoji="0" sz="1200" b="0" i="0" u="sng" strike="noStrike" kern="1200" cap="none" spc="0" normalizeH="0" baseline="0" noProof="0">
                <a:ln>
                  <a:noFill/>
                </a:ln>
                <a:solidFill>
                  <a:srgbClr val="0000FF"/>
                </a:solidFill>
                <a:effectLst/>
                <a:uLnTx/>
                <a:uFill>
                  <a:solidFill>
                    <a:srgbClr val="0000FF"/>
                  </a:solidFill>
                </a:uFill>
                <a:latin typeface="Helvetica Neue"/>
                <a:ea typeface="Helvetica Neue"/>
                <a:cs typeface="Helvetica Neue"/>
                <a:sym typeface="Helvetica Neue"/>
                <a:hlinkClick r:id="rId5"/>
              </a:rPr>
              <a:t>https://github.com/neu-se/CONFETTI/actions</a:t>
            </a:r>
            <a:r>
              <a:rPr kumimoji="0" sz="1200" b="0" i="0" u="sng" strike="noStrike" kern="1200" cap="none" spc="0" normalizeH="0" baseline="0" noProof="0">
                <a:ln>
                  <a:noFill/>
                </a:ln>
                <a:solidFill>
                  <a:srgbClr val="5E5E5E"/>
                </a:solidFill>
                <a:effectLst/>
                <a:uLnTx/>
                <a:uFill>
                  <a:solidFill>
                    <a:srgbClr val="0000FF"/>
                  </a:solidFill>
                </a:uFill>
                <a:latin typeface="Helvetica Neue"/>
                <a:ea typeface="Helvetica Neue"/>
                <a:cs typeface="Helvetica Neue"/>
                <a:sym typeface="Helvetica Neue"/>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Image" descr="Image"/>
          <p:cNvPicPr>
            <a:picLocks noChangeAspect="1"/>
          </p:cNvPicPr>
          <p:nvPr/>
        </p:nvPicPr>
        <p:blipFill>
          <a:blip r:embed="rId3"/>
          <a:stretch>
            <a:fillRect/>
          </a:stretch>
        </p:blipFill>
        <p:spPr>
          <a:xfrm>
            <a:off x="7836536" y="1641069"/>
            <a:ext cx="4068570" cy="2352628"/>
          </a:xfrm>
          <a:prstGeom prst="rect">
            <a:avLst/>
          </a:prstGeom>
          <a:ln w="12700">
            <a:miter lim="400000"/>
          </a:ln>
        </p:spPr>
      </p:pic>
      <p:sp>
        <p:nvSpPr>
          <p:cNvPr id="112" name="Attributes of Effective CI Processes"/>
          <p:cNvSpPr txBox="1">
            <a:spLocks noGrp="1"/>
          </p:cNvSpPr>
          <p:nvPr>
            <p:ph type="title"/>
          </p:nvPr>
        </p:nvSpPr>
        <p:spPr>
          <a:prstGeom prst="rect">
            <a:avLst/>
          </a:prstGeom>
        </p:spPr>
        <p:txBody>
          <a:bodyPr/>
          <a:lstStyle/>
          <a:p>
            <a:r>
              <a:rPr dirty="0"/>
              <a:t>Attributes of effective CI processes</a:t>
            </a:r>
          </a:p>
        </p:txBody>
      </p:sp>
      <p:sp>
        <p:nvSpPr>
          <p:cNvPr id="113" name="Slide Subtitle"/>
          <p:cNvSpPr txBox="1">
            <a:spLocks noGrp="1"/>
          </p:cNvSpPr>
          <p:nvPr>
            <p:ph idx="1"/>
          </p:nvPr>
        </p:nvSpPr>
        <p:spPr>
          <a:xfrm>
            <a:off x="838200" y="1500160"/>
            <a:ext cx="6998336" cy="4351338"/>
          </a:xfrm>
          <a:prstGeom prst="rect">
            <a:avLst/>
          </a:prstGeom>
        </p:spPr>
        <p:txBody>
          <a:bodyPr>
            <a:normAutofit/>
          </a:bodyPr>
          <a:lstStyle/>
          <a:p>
            <a:pPr marL="342900" indent="-342900"/>
            <a:r>
              <a:rPr lang="en-US" dirty="0"/>
              <a:t>Policies:</a:t>
            </a:r>
          </a:p>
          <a:p>
            <a:pPr marL="857250" lvl="1" indent="-342900"/>
            <a:r>
              <a:rPr lang="en-US" dirty="0"/>
              <a:t>Do not allow builds to remain broken for a long time</a:t>
            </a:r>
          </a:p>
          <a:p>
            <a:pPr marL="857250" lvl="1" indent="-342900"/>
            <a:r>
              <a:rPr lang="en-US" dirty="0"/>
              <a:t>CI should run for every change</a:t>
            </a:r>
          </a:p>
          <a:p>
            <a:pPr marL="857250" lvl="1" indent="-342900"/>
            <a:r>
              <a:rPr lang="en-US" dirty="0"/>
              <a:t>CI should not completely replace pre-commit testing</a:t>
            </a:r>
          </a:p>
          <a:p>
            <a:pPr marL="342900" indent="-342900"/>
            <a:r>
              <a:rPr lang="en-US" dirty="0"/>
              <a:t>Infrastructure:</a:t>
            </a:r>
          </a:p>
          <a:p>
            <a:pPr marL="857250" lvl="1" indent="-342900"/>
            <a:r>
              <a:rPr lang="en-US" dirty="0"/>
              <a:t>CI should be fast, providing feedback within minutes or hours</a:t>
            </a:r>
          </a:p>
          <a:p>
            <a:pPr marL="857250" lvl="1" indent="-342900"/>
            <a:r>
              <a:rPr lang="en-US" dirty="0"/>
              <a:t>CI should be repeatable (deterministic)</a:t>
            </a:r>
          </a:p>
        </p:txBody>
      </p:sp>
      <p:pic>
        <p:nvPicPr>
          <p:cNvPr id="114" name="Image" descr="Image"/>
          <p:cNvPicPr>
            <a:picLocks noChangeAspect="1"/>
          </p:cNvPicPr>
          <p:nvPr/>
        </p:nvPicPr>
        <p:blipFill>
          <a:blip r:embed="rId4"/>
          <a:srcRect r="27608"/>
          <a:stretch>
            <a:fillRect/>
          </a:stretch>
        </p:blipFill>
        <p:spPr>
          <a:xfrm>
            <a:off x="7849220" y="4290948"/>
            <a:ext cx="4055886" cy="2133784"/>
          </a:xfrm>
          <a:prstGeom prst="rect">
            <a:avLst/>
          </a:prstGeom>
          <a:ln w="12700">
            <a:miter lim="400000"/>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F59F91-DF87-0832-5053-4F5B5FDCA57B}"/>
              </a:ext>
            </a:extLst>
          </p:cNvPr>
          <p:cNvSpPr>
            <a:spLocks noGrp="1"/>
          </p:cNvSpPr>
          <p:nvPr>
            <p:ph type="title"/>
          </p:nvPr>
        </p:nvSpPr>
        <p:spPr/>
        <p:txBody>
          <a:bodyPr/>
          <a:lstStyle/>
          <a:p>
            <a:r>
              <a:rPr lang="en-US" dirty="0"/>
              <a:t>Effective CI processes are run often enough to reduce debugging effort</a:t>
            </a:r>
          </a:p>
        </p:txBody>
      </p:sp>
      <p:sp>
        <p:nvSpPr>
          <p:cNvPr id="5" name="Content Placeholder 4">
            <a:extLst>
              <a:ext uri="{FF2B5EF4-FFF2-40B4-BE49-F238E27FC236}">
                <a16:creationId xmlns:a16="http://schemas.microsoft.com/office/drawing/2014/main" id="{AD914930-2C35-D261-5C9C-9A23A5A62A3A}"/>
              </a:ext>
            </a:extLst>
          </p:cNvPr>
          <p:cNvSpPr>
            <a:spLocks noGrp="1"/>
          </p:cNvSpPr>
          <p:nvPr>
            <p:ph idx="1"/>
          </p:nvPr>
        </p:nvSpPr>
        <p:spPr>
          <a:xfrm>
            <a:off x="838200" y="1500160"/>
            <a:ext cx="6282807" cy="4351338"/>
          </a:xfrm>
        </p:spPr>
        <p:txBody>
          <a:bodyPr/>
          <a:lstStyle/>
          <a:p>
            <a:r>
              <a:rPr lang="en-US" dirty="0"/>
              <a:t>Failed CI runs indicate a bug was introduced, and caught in that run</a:t>
            </a:r>
          </a:p>
          <a:p>
            <a:r>
              <a:rPr lang="en-US" dirty="0"/>
              <a:t>More changes per-CI run require more manual debugging effort to assign blame</a:t>
            </a:r>
          </a:p>
          <a:p>
            <a:r>
              <a:rPr lang="en-US" dirty="0"/>
              <a:t>A single change per-CI run pinpoints the culprit</a:t>
            </a:r>
          </a:p>
        </p:txBody>
      </p:sp>
      <p:pic>
        <p:nvPicPr>
          <p:cNvPr id="7" name="Image" descr="Image">
            <a:extLst>
              <a:ext uri="{FF2B5EF4-FFF2-40B4-BE49-F238E27FC236}">
                <a16:creationId xmlns:a16="http://schemas.microsoft.com/office/drawing/2014/main" id="{A1664DA9-B21D-9D39-654F-4513FDE74CFB}"/>
              </a:ext>
            </a:extLst>
          </p:cNvPr>
          <p:cNvPicPr>
            <a:picLocks noChangeAspect="1"/>
          </p:cNvPicPr>
          <p:nvPr/>
        </p:nvPicPr>
        <p:blipFill>
          <a:blip r:embed="rId3"/>
          <a:stretch>
            <a:fillRect/>
          </a:stretch>
        </p:blipFill>
        <p:spPr>
          <a:xfrm>
            <a:off x="7121007" y="1618728"/>
            <a:ext cx="5025273" cy="4114202"/>
          </a:xfrm>
          <a:prstGeom prst="rect">
            <a:avLst/>
          </a:prstGeom>
          <a:ln w="12700">
            <a:miter lim="400000"/>
          </a:ln>
        </p:spPr>
      </p:pic>
    </p:spTree>
    <p:extLst>
      <p:ext uri="{BB962C8B-B14F-4D97-AF65-F5344CB8AC3E}">
        <p14:creationId xmlns:p14="http://schemas.microsoft.com/office/powerpoint/2010/main" val="3489825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Allocate Enough Resources to Avoid Flaky Tests"/>
          <p:cNvSpPr txBox="1">
            <a:spLocks noGrp="1"/>
          </p:cNvSpPr>
          <p:nvPr>
            <p:ph type="title"/>
          </p:nvPr>
        </p:nvSpPr>
        <p:spPr>
          <a:prstGeom prst="rect">
            <a:avLst/>
          </a:prstGeom>
        </p:spPr>
        <p:txBody>
          <a:bodyPr>
            <a:normAutofit/>
          </a:bodyPr>
          <a:lstStyle>
            <a:lvl1pPr defTabSz="2218886">
              <a:defRPr sz="7735" spc="-154"/>
            </a:lvl1pPr>
          </a:lstStyle>
          <a:p>
            <a:r>
              <a:rPr lang="en-US" sz="3600" dirty="0"/>
              <a:t>Effective CI processes allocate enough resources to mitigate flaky tests</a:t>
            </a:r>
            <a:endParaRPr sz="3600" dirty="0"/>
          </a:p>
        </p:txBody>
      </p:sp>
      <p:sp>
        <p:nvSpPr>
          <p:cNvPr id="524" name="Study of 30 open-source projects written in Java"/>
          <p:cNvSpPr txBox="1">
            <a:spLocks noGrp="1"/>
          </p:cNvSpPr>
          <p:nvPr>
            <p:ph idx="1"/>
          </p:nvPr>
        </p:nvSpPr>
        <p:spPr>
          <a:xfrm>
            <a:off x="838200" y="1500160"/>
            <a:ext cx="10515600" cy="4351338"/>
          </a:xfrm>
          <a:prstGeom prst="rect">
            <a:avLst/>
          </a:prstGeom>
        </p:spPr>
        <p:txBody>
          <a:bodyPr>
            <a:normAutofit/>
          </a:bodyPr>
          <a:lstStyle/>
          <a:p>
            <a:r>
              <a:rPr lang="en-US" i="1" dirty="0"/>
              <a:t>Flaky</a:t>
            </a:r>
            <a:r>
              <a:rPr lang="en-US" dirty="0"/>
              <a:t> tests might be dependent on timing (failing due to timeouts)</a:t>
            </a:r>
            <a:endParaRPr lang="en-US" i="1" dirty="0"/>
          </a:p>
          <a:p>
            <a:r>
              <a:rPr lang="en-US" dirty="0"/>
              <a:t>Running tests without enough CPU/RAM can result in increased flaky failure rates and unreliable builds</a:t>
            </a:r>
          </a:p>
        </p:txBody>
      </p:sp>
      <p:pic>
        <p:nvPicPr>
          <p:cNvPr id="526" name="configs-by-avoidance.pdf" descr="configs-by-avoidance.pdf"/>
          <p:cNvPicPr>
            <a:picLocks noChangeAspect="1"/>
          </p:cNvPicPr>
          <p:nvPr/>
        </p:nvPicPr>
        <p:blipFill>
          <a:blip r:embed="rId3"/>
          <a:srcRect t="30578" b="30578"/>
          <a:stretch>
            <a:fillRect/>
          </a:stretch>
        </p:blipFill>
        <p:spPr>
          <a:xfrm>
            <a:off x="838200" y="2876881"/>
            <a:ext cx="10407102" cy="3841856"/>
          </a:xfrm>
          <a:prstGeom prst="rect">
            <a:avLst/>
          </a:prstGeom>
          <a:ln w="12700">
            <a:miter lim="400000"/>
          </a:ln>
        </p:spPr>
      </p:pic>
      <p:sp>
        <p:nvSpPr>
          <p:cNvPr id="2" name="TextBox 1">
            <a:extLst>
              <a:ext uri="{FF2B5EF4-FFF2-40B4-BE49-F238E27FC236}">
                <a16:creationId xmlns:a16="http://schemas.microsoft.com/office/drawing/2014/main" id="{EA80EDEF-A903-1BBE-425C-2B980E85CC8B}"/>
              </a:ext>
            </a:extLst>
          </p:cNvPr>
          <p:cNvSpPr txBox="1"/>
          <p:nvPr/>
        </p:nvSpPr>
        <p:spPr>
          <a:xfrm>
            <a:off x="2880360" y="6383457"/>
            <a:ext cx="6431280" cy="335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“The Effects of Computational Resources on Flaky Tests”, Silva et al</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Challenges and Solutions for Repeatable Builds"/>
          <p:cNvSpPr txBox="1">
            <a:spLocks noGrp="1"/>
          </p:cNvSpPr>
          <p:nvPr>
            <p:ph type="title"/>
          </p:nvPr>
        </p:nvSpPr>
        <p:spPr>
          <a:prstGeom prst="rect">
            <a:avLst/>
          </a:prstGeom>
        </p:spPr>
        <p:txBody>
          <a:bodyPr>
            <a:normAutofit/>
          </a:bodyPr>
          <a:lstStyle>
            <a:lvl1pPr defTabSz="2267653">
              <a:defRPr sz="7905" spc="-158"/>
            </a:lvl1pPr>
          </a:lstStyle>
          <a:p>
            <a:r>
              <a:rPr sz="3600" dirty="0"/>
              <a:t>Challenges and Solutions for Repeatable Builds</a:t>
            </a:r>
          </a:p>
        </p:txBody>
      </p:sp>
      <p:sp>
        <p:nvSpPr>
          <p:cNvPr id="342" name="Body Level One…"/>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240632" indent="-240632">
              <a:buSzPct val="100000"/>
            </a:pPr>
            <a:r>
              <a:t>Which commands to run to produce an executable? (build systems)</a:t>
            </a:r>
          </a:p>
          <a:p>
            <a:pPr marL="240632" indent="-240632">
              <a:buSzPct val="100000"/>
            </a:pPr>
            <a:r>
              <a:t>How to link third-party libraries? (dependency managers)</a:t>
            </a:r>
          </a:p>
          <a:p>
            <a:pPr marL="240632" indent="-240632">
              <a:buSzPct val="100000"/>
            </a:pPr>
            <a:r>
              <a:t>How to specify system-level software requirements? (containers)</a:t>
            </a:r>
          </a:p>
          <a:p>
            <a:pPr marL="240632" indent="-240632">
              <a:buSzPct val="100000"/>
            </a:pPr>
            <a:r>
              <a:t>How to specify infrastructure requirements? (Infrastructure as code)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Build Systems Orchestrate Software Engineering Tasks"/>
          <p:cNvSpPr txBox="1">
            <a:spLocks noGrp="1"/>
          </p:cNvSpPr>
          <p:nvPr>
            <p:ph type="title"/>
          </p:nvPr>
        </p:nvSpPr>
        <p:spPr>
          <a:prstGeom prst="rect">
            <a:avLst/>
          </a:prstGeom>
        </p:spPr>
        <p:txBody>
          <a:bodyPr>
            <a:normAutofit/>
          </a:bodyPr>
          <a:lstStyle>
            <a:lvl1pPr defTabSz="1950669">
              <a:defRPr sz="6800" spc="-136"/>
            </a:lvl1pPr>
          </a:lstStyle>
          <a:p>
            <a:r>
              <a:rPr sz="3600" dirty="0"/>
              <a:t>Build Systems Orchestrate Software Engineering Tasks</a:t>
            </a:r>
          </a:p>
        </p:txBody>
      </p:sp>
      <p:sp>
        <p:nvSpPr>
          <p:cNvPr id="351" name="“Orchestrate” -&gt; Execute in the right order, ideally with concurrency"/>
          <p:cNvSpPr txBox="1">
            <a:spLocks noGrp="1"/>
          </p:cNvSpPr>
          <p:nvPr>
            <p:ph idx="1"/>
          </p:nvPr>
        </p:nvSpPr>
        <p:spPr>
          <a:prstGeom prst="rect">
            <a:avLst/>
          </a:prstGeom>
        </p:spPr>
        <p:txBody>
          <a:bodyPr>
            <a:normAutofit lnSpcReduction="10000"/>
          </a:bodyPr>
          <a:lstStyle>
            <a:lvl1pPr defTabSz="792479">
              <a:defRPr sz="5280"/>
            </a:lvl1pPr>
          </a:lstStyle>
          <a:p>
            <a:r>
              <a:rPr sz="2700" dirty="0"/>
              <a:t>“Orchestrate” -&gt; Execute in the right order, ideally with concurrency</a:t>
            </a:r>
            <a:r>
              <a:rPr lang="en-US" sz="2700" dirty="0"/>
              <a:t>, example tasks:</a:t>
            </a:r>
          </a:p>
          <a:p>
            <a:pPr lvl="1"/>
            <a:r>
              <a:rPr lang="en-US" sz="2700" dirty="0"/>
              <a:t>Installing dependencies</a:t>
            </a:r>
          </a:p>
          <a:p>
            <a:pPr lvl="1"/>
            <a:r>
              <a:rPr lang="en-US" sz="2700" dirty="0"/>
              <a:t>Compiling the code</a:t>
            </a:r>
          </a:p>
          <a:p>
            <a:pPr lvl="1"/>
            <a:r>
              <a:rPr lang="en-US" sz="2700" dirty="0"/>
              <a:t>Running static analysis</a:t>
            </a:r>
          </a:p>
          <a:p>
            <a:pPr lvl="1"/>
            <a:r>
              <a:rPr lang="en-US" sz="2700" dirty="0"/>
              <a:t>Generating documentation</a:t>
            </a:r>
          </a:p>
          <a:p>
            <a:pPr lvl="1"/>
            <a:r>
              <a:rPr lang="en-US" sz="2700" dirty="0"/>
              <a:t>Running tests</a:t>
            </a:r>
          </a:p>
          <a:p>
            <a:pPr lvl="1"/>
            <a:r>
              <a:rPr lang="en-US" sz="2700" dirty="0"/>
              <a:t>Creating artifacts for customers</a:t>
            </a:r>
          </a:p>
          <a:p>
            <a:pPr lvl="1"/>
            <a:r>
              <a:rPr lang="en-US" sz="2700" dirty="0"/>
              <a:t>Deploying Code</a:t>
            </a:r>
          </a:p>
          <a:p>
            <a:r>
              <a:rPr lang="en-US" sz="2700" dirty="0"/>
              <a:t>Example build systems: </a:t>
            </a:r>
            <a:r>
              <a:rPr lang="en-US" sz="2700" dirty="0" err="1"/>
              <a:t>xMake</a:t>
            </a:r>
            <a:r>
              <a:rPr lang="en-US" sz="2700" dirty="0"/>
              <a:t>, ant, maven, </a:t>
            </a:r>
            <a:r>
              <a:rPr lang="en-US" sz="2700" dirty="0" err="1"/>
              <a:t>gradle</a:t>
            </a:r>
            <a:r>
              <a:rPr lang="en-US" sz="2700" dirty="0"/>
              <a:t>, </a:t>
            </a:r>
            <a:r>
              <a:rPr lang="en-US" sz="2700" dirty="0" err="1"/>
              <a:t>npm</a:t>
            </a:r>
            <a:r>
              <a:rPr lang="en-US" sz="2700"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Dependency Managers Organize External Dependencies"/>
          <p:cNvSpPr txBox="1">
            <a:spLocks noGrp="1"/>
          </p:cNvSpPr>
          <p:nvPr>
            <p:ph type="title"/>
          </p:nvPr>
        </p:nvSpPr>
        <p:spPr>
          <a:prstGeom prst="rect">
            <a:avLst/>
          </a:prstGeom>
        </p:spPr>
        <p:txBody>
          <a:bodyPr>
            <a:normAutofit/>
          </a:bodyPr>
          <a:lstStyle>
            <a:lvl1pPr defTabSz="1901902">
              <a:defRPr sz="6629" spc="-132"/>
            </a:lvl1pPr>
          </a:lstStyle>
          <a:p>
            <a:r>
              <a:rPr sz="3600" dirty="0"/>
              <a:t>Dependency Managers Organize External Dependencies</a:t>
            </a:r>
          </a:p>
        </p:txBody>
      </p:sp>
      <p:sp>
        <p:nvSpPr>
          <p:cNvPr id="356" name="Body Level One…"/>
          <p:cNvSpPr txBox="1">
            <a:spLocks noGrp="1"/>
          </p:cNvSpPr>
          <p:nvPr>
            <p:ph idx="1"/>
          </p:nvPr>
        </p:nvSpPr>
        <p:spPr>
          <a:xfrm>
            <a:off x="838200" y="1500160"/>
            <a:ext cx="10515600"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t>Addresses this problem: “Before you compile this code, install commons-lang from the Apache website”</a:t>
            </a:r>
          </a:p>
          <a:p>
            <a:r>
              <a:t>Declare a dependency using coordinates (unique ID of a package plus version)</a:t>
            </a:r>
          </a:p>
          <a:p>
            <a:r>
              <a:t>Packages are archived in common repositories; fetched/linked by dependency manager</a:t>
            </a:r>
          </a:p>
          <a:p>
            <a:r>
              <a:t>Dependency managers handle transitive dependencies 🐉</a:t>
            </a:r>
          </a:p>
          <a:p>
            <a:r>
              <a:t>Examples: Maven, NPM, pip, cargo, apt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pecify and Depend on Package Versions with Care"/>
          <p:cNvSpPr txBox="1">
            <a:spLocks noGrp="1"/>
          </p:cNvSpPr>
          <p:nvPr>
            <p:ph type="title"/>
          </p:nvPr>
        </p:nvSpPr>
        <p:spPr>
          <a:prstGeom prst="rect">
            <a:avLst/>
          </a:prstGeom>
        </p:spPr>
        <p:txBody>
          <a:bodyPr>
            <a:normAutofit/>
          </a:bodyPr>
          <a:lstStyle>
            <a:lvl1pPr defTabSz="2072586">
              <a:defRPr sz="7225" spc="-144"/>
            </a:lvl1pPr>
          </a:lstStyle>
          <a:p>
            <a:r>
              <a:rPr sz="3600" dirty="0"/>
              <a:t>Specify and Depend on Package Versions with Care</a:t>
            </a:r>
          </a:p>
        </p:txBody>
      </p:sp>
      <p:sp>
        <p:nvSpPr>
          <p:cNvPr id="359" name="Semantic Versioning is Often Expected"/>
          <p:cNvSpPr txBox="1">
            <a:spLocks noGrp="1"/>
          </p:cNvSpPr>
          <p:nvPr>
            <p:ph idx="1"/>
          </p:nvPr>
        </p:nvSpPr>
        <p:spPr>
          <a:prstGeom prst="rect">
            <a:avLst/>
          </a:prstGeom>
        </p:spPr>
        <p:txBody>
          <a:bodyPr>
            <a:normAutofit/>
          </a:bodyPr>
          <a:lstStyle/>
          <a:p>
            <a:r>
              <a:rPr u="sng" dirty="0">
                <a:solidFill>
                  <a:srgbClr val="0000FF"/>
                </a:solidFill>
                <a:uFill>
                  <a:solidFill>
                    <a:srgbClr val="0000FF"/>
                  </a:solidFill>
                </a:uFill>
                <a:hlinkClick r:id="rId3"/>
              </a:rPr>
              <a:t>Semantic Versioning</a:t>
            </a:r>
            <a:r>
              <a:rPr dirty="0"/>
              <a:t> is </a:t>
            </a:r>
            <a:r>
              <a:rPr lang="en-US" dirty="0"/>
              <a:t>o</a:t>
            </a:r>
            <a:r>
              <a:rPr dirty="0"/>
              <a:t>ften </a:t>
            </a:r>
            <a:r>
              <a:rPr lang="en-US" dirty="0"/>
              <a:t>e</a:t>
            </a:r>
            <a:r>
              <a:rPr dirty="0"/>
              <a:t>xpected</a:t>
            </a:r>
            <a:r>
              <a:rPr lang="en-US" dirty="0"/>
              <a:t>:</a:t>
            </a:r>
          </a:p>
          <a:p>
            <a:pPr lvl="1"/>
            <a:r>
              <a:rPr lang="en-US" dirty="0"/>
              <a:t>Library maintainers expected to indicate breaking changes with version numbers</a:t>
            </a:r>
          </a:p>
          <a:p>
            <a:pPr lvl="1"/>
            <a:r>
              <a:rPr lang="en-US" dirty="0"/>
              <a:t>Dependency consumers can specify constraints on versions (e.g. accept 2.0.x)</a:t>
            </a:r>
          </a:p>
          <a:p>
            <a:endParaRPr dirty="0"/>
          </a:p>
        </p:txBody>
      </p:sp>
      <p:pic>
        <p:nvPicPr>
          <p:cNvPr id="361" name="Image" descr="Image"/>
          <p:cNvPicPr>
            <a:picLocks noChangeAspect="1"/>
          </p:cNvPicPr>
          <p:nvPr/>
        </p:nvPicPr>
        <p:blipFill>
          <a:blip r:embed="rId4"/>
          <a:stretch>
            <a:fillRect/>
          </a:stretch>
        </p:blipFill>
        <p:spPr>
          <a:xfrm>
            <a:off x="6495079" y="3429000"/>
            <a:ext cx="5459569" cy="3046501"/>
          </a:xfrm>
          <a:prstGeom prst="rect">
            <a:avLst/>
          </a:prstGeom>
          <a:ln w="12700">
            <a:miter lim="400000"/>
          </a:ln>
          <a:effectLst>
            <a:outerShdw blurRad="254000" dist="127000" dir="16200000" rotWithShape="0">
              <a:srgbClr val="000000">
                <a:alpha val="70000"/>
              </a:srgbClr>
            </a:outerShdw>
          </a:effectLst>
        </p:spPr>
      </p:pic>
      <p:pic>
        <p:nvPicPr>
          <p:cNvPr id="362" name="Image" descr="Image"/>
          <p:cNvPicPr>
            <a:picLocks noChangeAspect="1"/>
          </p:cNvPicPr>
          <p:nvPr/>
        </p:nvPicPr>
        <p:blipFill>
          <a:blip r:embed="rId5"/>
          <a:stretch>
            <a:fillRect/>
          </a:stretch>
        </p:blipFill>
        <p:spPr>
          <a:xfrm>
            <a:off x="1309699" y="3941745"/>
            <a:ext cx="3510164" cy="2636065"/>
          </a:xfrm>
          <a:prstGeom prst="rect">
            <a:avLst/>
          </a:prstGeom>
          <a:ln w="12700">
            <a:miter lim="400000"/>
          </a:ln>
        </p:spPr>
      </p:pic>
      <p:sp>
        <p:nvSpPr>
          <p:cNvPr id="363" name="Distribution of dependencies of all packages in NPM over time (2023, Pinckney et al)"/>
          <p:cNvSpPr txBox="1"/>
          <p:nvPr/>
        </p:nvSpPr>
        <p:spPr>
          <a:xfrm>
            <a:off x="181459" y="6498078"/>
            <a:ext cx="4004301" cy="1897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a:ln>
                  <a:noFill/>
                </a:ln>
                <a:solidFill>
                  <a:prstClr val="black"/>
                </a:solidFill>
                <a:effectLst/>
                <a:uLnTx/>
                <a:uFillTx/>
                <a:latin typeface="Calibri" panose="020F0502020204030204"/>
                <a:ea typeface="+mn-ea"/>
                <a:cs typeface="+mn-cs"/>
              </a:rPr>
              <a:t>Distribution of dependencies of all packages in NPM over time (2023, Pinckney et 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Continuous Integration Service Models"/>
          <p:cNvSpPr txBox="1">
            <a:spLocks noGrp="1"/>
          </p:cNvSpPr>
          <p:nvPr>
            <p:ph type="title"/>
          </p:nvPr>
        </p:nvSpPr>
        <p:spPr>
          <a:prstGeom prst="rect">
            <a:avLst/>
          </a:prstGeom>
        </p:spPr>
        <p:txBody>
          <a:bodyPr/>
          <a:lstStyle/>
          <a:p>
            <a:r>
              <a:rPr dirty="0"/>
              <a:t>Continuous Integration Service Models</a:t>
            </a:r>
          </a:p>
        </p:txBody>
      </p:sp>
      <p:sp>
        <p:nvSpPr>
          <p:cNvPr id="489" name="Body Level One…"/>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pPr marL="214162" indent="-214162" defTabSz="1085060">
              <a:spcBef>
                <a:spcPts val="600"/>
              </a:spcBef>
              <a:buSzPct val="100000"/>
              <a:defRPr sz="4272"/>
            </a:pPr>
            <a:r>
              <a:rPr sz="2700"/>
              <a:t>Self-hosted/managed on-premises or in cloud</a:t>
            </a:r>
          </a:p>
          <a:p>
            <a:pPr marL="383707" lvl="1" indent="-214162" defTabSz="1085060">
              <a:spcBef>
                <a:spcPts val="600"/>
              </a:spcBef>
              <a:buSzPct val="100000"/>
              <a:defRPr sz="4272" b="0"/>
            </a:pPr>
            <a:r>
              <a:rPr sz="2700"/>
              <a:t>Jenkins</a:t>
            </a:r>
          </a:p>
          <a:p>
            <a:pPr marL="214162" indent="-214162" defTabSz="1085060">
              <a:spcBef>
                <a:spcPts val="600"/>
              </a:spcBef>
              <a:buSzPct val="100000"/>
              <a:defRPr sz="4272"/>
            </a:pPr>
            <a:r>
              <a:rPr sz="2700"/>
              <a:t>Fully cloud managed</a:t>
            </a:r>
          </a:p>
          <a:p>
            <a:pPr marL="383707" lvl="1" indent="-214162" defTabSz="1085060">
              <a:spcBef>
                <a:spcPts val="600"/>
              </a:spcBef>
              <a:buSzPct val="100000"/>
              <a:defRPr sz="4272" b="0"/>
            </a:pPr>
            <a:r>
              <a:rPr sz="2700"/>
              <a:t>GitHub Actions, </a:t>
            </a:r>
            <a:r>
              <a:rPr sz="2700" err="1"/>
              <a:t>CircleCI</a:t>
            </a:r>
            <a:r>
              <a:rPr sz="2700"/>
              <a:t>, Travis, many more…</a:t>
            </a:r>
          </a:p>
          <a:p>
            <a:pPr marL="383707" lvl="1" indent="-214162" defTabSz="1085060">
              <a:spcBef>
                <a:spcPts val="600"/>
              </a:spcBef>
              <a:buSzPct val="100000"/>
              <a:defRPr sz="4272" b="0"/>
            </a:pPr>
            <a:r>
              <a:rPr sz="2700"/>
              <a:t>Billing model: pay per-build-minute running on SaaS infrastructure</a:t>
            </a:r>
          </a:p>
          <a:p>
            <a:pPr marL="383707" lvl="1" indent="-214162" defTabSz="1085060">
              <a:spcBef>
                <a:spcPts val="600"/>
              </a:spcBef>
              <a:buSzPct val="100000"/>
              <a:defRPr sz="4272" b="0"/>
            </a:pPr>
            <a:r>
              <a:rPr sz="2700"/>
              <a:t>“Self-hosted runners” run builds on your own infrastructure, usually “free”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ontinuous Integration"/>
          <p:cNvSpPr txBox="1">
            <a:spLocks noGrp="1"/>
          </p:cNvSpPr>
          <p:nvPr>
            <p:ph type="title"/>
          </p:nvPr>
        </p:nvSpPr>
        <p:spPr>
          <a:prstGeom prst="rect">
            <a:avLst/>
          </a:prstGeom>
        </p:spPr>
        <p:txBody>
          <a:bodyPr/>
          <a:lstStyle/>
          <a:p>
            <a:r>
              <a:rPr dirty="0"/>
              <a:t>Continuous Integration</a:t>
            </a:r>
            <a:r>
              <a:rPr lang="en-US" dirty="0"/>
              <a:t> (CI) provides global feedback on local changes</a:t>
            </a:r>
            <a:endParaRPr dirty="0"/>
          </a:p>
        </p:txBody>
      </p:sp>
      <p:sp>
        <p:nvSpPr>
          <p:cNvPr id="60" name="Motivation"/>
          <p:cNvSpPr txBox="1">
            <a:spLocks noGrp="1"/>
          </p:cNvSpPr>
          <p:nvPr>
            <p:ph idx="1"/>
          </p:nvPr>
        </p:nvSpPr>
        <p:spPr>
          <a:prstGeom prst="rect">
            <a:avLst/>
          </a:prstGeom>
        </p:spPr>
        <p:txBody>
          <a:bodyPr/>
          <a:lstStyle/>
          <a:p>
            <a:pPr lvl="1">
              <a:buSzPct val="100000"/>
              <a:buFont typeface="Arial" panose="020B0604020202020204" pitchFamily="34" charset="0"/>
              <a:buChar char="•"/>
            </a:pPr>
            <a:r>
              <a:rPr lang="en-US" dirty="0"/>
              <a:t>Given: </a:t>
            </a:r>
            <a:r>
              <a:rPr dirty="0"/>
              <a:t>Our systems involve many components, some of which might even be in different version control repositories</a:t>
            </a:r>
          </a:p>
          <a:p>
            <a:pPr lvl="1">
              <a:buSzPct val="100000"/>
              <a:buFont typeface="Arial" panose="020B0604020202020204" pitchFamily="34" charset="0"/>
              <a:buChar char="•"/>
            </a:pPr>
            <a:r>
              <a:rPr lang="en-US" dirty="0"/>
              <a:t>Consider: </a:t>
            </a:r>
            <a:r>
              <a:rPr dirty="0"/>
              <a:t>How does a developer get feedback on their (local) change?</a:t>
            </a:r>
          </a:p>
        </p:txBody>
      </p:sp>
      <p:pic>
        <p:nvPicPr>
          <p:cNvPr id="61" name="Image" descr="Image"/>
          <p:cNvPicPr>
            <a:picLocks noChangeAspect="1"/>
          </p:cNvPicPr>
          <p:nvPr/>
        </p:nvPicPr>
        <p:blipFill>
          <a:blip r:embed="rId3"/>
          <a:stretch>
            <a:fillRect/>
          </a:stretch>
        </p:blipFill>
        <p:spPr>
          <a:xfrm>
            <a:off x="1009881" y="2905652"/>
            <a:ext cx="9549586" cy="3970249"/>
          </a:xfrm>
          <a:prstGeom prst="rect">
            <a:avLst/>
          </a:prstGeom>
          <a:ln w="12700">
            <a:miter lim="400000"/>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ontinuous Integration"/>
          <p:cNvSpPr txBox="1">
            <a:spLocks noGrp="1"/>
          </p:cNvSpPr>
          <p:nvPr>
            <p:ph type="title"/>
          </p:nvPr>
        </p:nvSpPr>
        <p:spPr>
          <a:prstGeom prst="rect">
            <a:avLst/>
          </a:prstGeom>
        </p:spPr>
        <p:txBody>
          <a:bodyPr/>
          <a:lstStyle/>
          <a:p>
            <a:r>
              <a:rPr lang="en-US" dirty="0"/>
              <a:t>A </a:t>
            </a:r>
            <a:r>
              <a:rPr dirty="0"/>
              <a:t>CI </a:t>
            </a:r>
            <a:r>
              <a:rPr lang="en-US" dirty="0"/>
              <a:t>process </a:t>
            </a:r>
            <a:r>
              <a:rPr dirty="0"/>
              <a:t>is a software pipeline</a:t>
            </a:r>
          </a:p>
        </p:txBody>
      </p:sp>
      <p:grpSp>
        <p:nvGrpSpPr>
          <p:cNvPr id="3" name="0…………….">
            <a:extLst>
              <a:ext uri="{FF2B5EF4-FFF2-40B4-BE49-F238E27FC236}">
                <a16:creationId xmlns:a16="http://schemas.microsoft.com/office/drawing/2014/main" id="{0EE44212-67F8-A4C4-F75D-2C0288E4F640}"/>
              </a:ext>
            </a:extLst>
          </p:cNvPr>
          <p:cNvGrpSpPr/>
          <p:nvPr/>
        </p:nvGrpSpPr>
        <p:grpSpPr>
          <a:xfrm>
            <a:off x="3069877" y="2542970"/>
            <a:ext cx="3898694" cy="3641688"/>
            <a:chOff x="-1" y="-1"/>
            <a:chExt cx="7797385" cy="7283374"/>
          </a:xfrm>
        </p:grpSpPr>
        <p:sp>
          <p:nvSpPr>
            <p:cNvPr id="4" name="Rectangle">
              <a:extLst>
                <a:ext uri="{FF2B5EF4-FFF2-40B4-BE49-F238E27FC236}">
                  <a16:creationId xmlns:a16="http://schemas.microsoft.com/office/drawing/2014/main" id="{7C0BC24A-B88A-826A-1080-B12210346CE5}"/>
                </a:ext>
              </a:extLst>
            </p:cNvPr>
            <p:cNvSpPr/>
            <p:nvPr/>
          </p:nvSpPr>
          <p:spPr>
            <a:xfrm>
              <a:off x="-1" y="-1"/>
              <a:ext cx="7797385" cy="7283374"/>
            </a:xfrm>
            <a:prstGeom prst="rect">
              <a:avLst/>
            </a:prstGeom>
            <a:noFill/>
            <a:ln w="63500" cap="flat">
              <a:solidFill>
                <a:srgbClr val="000000"/>
              </a:solidFill>
              <a:prstDash val="solid"/>
              <a:miter lim="400000"/>
            </a:ln>
            <a:effectLst/>
          </p:spPr>
          <p:txBody>
            <a:bodyPr wrap="square" lIns="25400" tIns="25400" rIns="25400" bIns="25400" numCol="1" anchor="ctr">
              <a:noAutofit/>
            </a:bodyPr>
            <a:lstStyle/>
            <a:p>
              <a:pPr marL="0" marR="0" lvl="0" indent="0" algn="ctr" defTabSz="412750"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5" name="0…………….">
              <a:extLst>
                <a:ext uri="{FF2B5EF4-FFF2-40B4-BE49-F238E27FC236}">
                  <a16:creationId xmlns:a16="http://schemas.microsoft.com/office/drawing/2014/main" id="{272F8279-5ACF-EED8-21CE-5A09DFA2BFE3}"/>
                </a:ext>
              </a:extLst>
            </p:cNvPr>
            <p:cNvSpPr txBox="1"/>
            <p:nvPr/>
          </p:nvSpPr>
          <p:spPr>
            <a:xfrm>
              <a:off x="31749" y="3344168"/>
              <a:ext cx="7733885" cy="5950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pPr marL="0" marR="0" lvl="0" indent="0" algn="ctr" defTabSz="8255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rPr>
                <a:t>0…………….</a:t>
              </a:r>
            </a:p>
          </p:txBody>
        </p:sp>
      </p:grpSp>
      <p:sp>
        <p:nvSpPr>
          <p:cNvPr id="6" name="Connection Line">
            <a:extLst>
              <a:ext uri="{FF2B5EF4-FFF2-40B4-BE49-F238E27FC236}">
                <a16:creationId xmlns:a16="http://schemas.microsoft.com/office/drawing/2014/main" id="{416DDCE9-84A2-CEF2-0BA6-149A7F40A6BF}"/>
              </a:ext>
            </a:extLst>
          </p:cNvPr>
          <p:cNvSpPr/>
          <p:nvPr/>
        </p:nvSpPr>
        <p:spPr>
          <a:xfrm>
            <a:off x="4650480" y="3060834"/>
            <a:ext cx="737503" cy="6351"/>
          </a:xfrm>
          <a:custGeom>
            <a:avLst/>
            <a:gdLst/>
            <a:ahLst/>
            <a:cxnLst>
              <a:cxn ang="0">
                <a:pos x="wd2" y="hd2"/>
              </a:cxn>
              <a:cxn ang="5400000">
                <a:pos x="wd2" y="hd2"/>
              </a:cxn>
              <a:cxn ang="10800000">
                <a:pos x="wd2" y="hd2"/>
              </a:cxn>
              <a:cxn ang="16200000">
                <a:pos x="wd2" y="hd2"/>
              </a:cxn>
            </a:cxnLst>
            <a:rect l="0" t="0" r="r" b="b"/>
            <a:pathLst>
              <a:path w="21600" h="15274" extrusionOk="0">
                <a:moveTo>
                  <a:pt x="0" y="15274"/>
                </a:moveTo>
                <a:cubicBezTo>
                  <a:pt x="7200" y="4474"/>
                  <a:pt x="14400" y="-6326"/>
                  <a:pt x="21600" y="4474"/>
                </a:cubicBezTo>
              </a:path>
            </a:pathLst>
          </a:custGeom>
          <a:ln w="63500">
            <a:solidFill>
              <a:srgbClr val="000000"/>
            </a:solidFill>
            <a:miter lim="400000"/>
            <a:tailEnd type="triangle"/>
          </a:ln>
        </p:spPr>
        <p:txBody>
          <a:bodyPr lIns="25400" tIns="25400" rIns="25400" bIns="25400"/>
          <a:lstStyle/>
          <a:p>
            <a:pPr marL="0" marR="0" lvl="0" indent="0" algn="ctr" defTabSz="914400" rtl="0" eaLnBrk="1" fontAlgn="auto" latinLnBrk="0" hangingPunct="1">
              <a:lnSpc>
                <a:spcPct val="100000"/>
              </a:lnSpc>
              <a:spcBef>
                <a:spcPts val="0"/>
              </a:spcBef>
              <a:spcAft>
                <a:spcPts val="0"/>
              </a:spcAft>
              <a:buClrTx/>
              <a:buSzTx/>
              <a:buFontTx/>
              <a:buNone/>
              <a:tabLst/>
              <a:defRPr>
                <a:latin typeface="+mj-lt"/>
                <a:ea typeface="+mj-ea"/>
                <a:cs typeface="+mj-cs"/>
                <a:sym typeface="Helvetica Neue"/>
              </a:defRPr>
            </a:pPr>
            <a:endParaRPr kumimoji="0" sz="900" b="0" i="0" u="none" strike="noStrike" kern="1200" cap="none" spc="0" normalizeH="0" baseline="0" noProof="0">
              <a:ln>
                <a:noFill/>
              </a:ln>
              <a:solidFill>
                <a:prstClr val="black"/>
              </a:solidFill>
              <a:effectLst/>
              <a:uLnTx/>
              <a:uFillTx/>
              <a:latin typeface="Calibri Light" panose="020F0302020204030204"/>
              <a:ea typeface="+mn-ea"/>
              <a:cs typeface="+mn-cs"/>
              <a:sym typeface="Helvetica Neue"/>
            </a:endParaRPr>
          </a:p>
        </p:txBody>
      </p:sp>
      <p:sp>
        <p:nvSpPr>
          <p:cNvPr id="7" name="Connection Line">
            <a:extLst>
              <a:ext uri="{FF2B5EF4-FFF2-40B4-BE49-F238E27FC236}">
                <a16:creationId xmlns:a16="http://schemas.microsoft.com/office/drawing/2014/main" id="{C7124435-FDEA-BCFC-448E-77D0737D3521}"/>
              </a:ext>
            </a:extLst>
          </p:cNvPr>
          <p:cNvSpPr/>
          <p:nvPr/>
        </p:nvSpPr>
        <p:spPr>
          <a:xfrm>
            <a:off x="6804032" y="3064009"/>
            <a:ext cx="737505" cy="1"/>
          </a:xfrm>
          <a:prstGeom prst="line">
            <a:avLst/>
          </a:prstGeom>
          <a:ln w="63500">
            <a:solidFill>
              <a:srgbClr val="000000"/>
            </a:solidFill>
            <a:miter lim="400000"/>
            <a:tailEnd type="triangle"/>
          </a:ln>
        </p:spPr>
        <p:txBody>
          <a:bodyPr lIns="22859" tIns="22859" rIns="22859" bIns="22859"/>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Connection Line">
            <a:extLst>
              <a:ext uri="{FF2B5EF4-FFF2-40B4-BE49-F238E27FC236}">
                <a16:creationId xmlns:a16="http://schemas.microsoft.com/office/drawing/2014/main" id="{F00A3883-5B89-D764-927D-CC899260FF74}"/>
              </a:ext>
            </a:extLst>
          </p:cNvPr>
          <p:cNvSpPr/>
          <p:nvPr/>
        </p:nvSpPr>
        <p:spPr>
          <a:xfrm>
            <a:off x="8957585" y="3060834"/>
            <a:ext cx="737504" cy="6351"/>
          </a:xfrm>
          <a:custGeom>
            <a:avLst/>
            <a:gdLst/>
            <a:ahLst/>
            <a:cxnLst>
              <a:cxn ang="0">
                <a:pos x="wd2" y="hd2"/>
              </a:cxn>
              <a:cxn ang="5400000">
                <a:pos x="wd2" y="hd2"/>
              </a:cxn>
              <a:cxn ang="10800000">
                <a:pos x="wd2" y="hd2"/>
              </a:cxn>
              <a:cxn ang="16200000">
                <a:pos x="wd2" y="hd2"/>
              </a:cxn>
            </a:cxnLst>
            <a:rect l="0" t="0" r="r" b="b"/>
            <a:pathLst>
              <a:path w="21600" h="12471" extrusionOk="0">
                <a:moveTo>
                  <a:pt x="0" y="12471"/>
                </a:moveTo>
                <a:cubicBezTo>
                  <a:pt x="7200" y="-9129"/>
                  <a:pt x="14400" y="1671"/>
                  <a:pt x="21600" y="12471"/>
                </a:cubicBezTo>
              </a:path>
            </a:pathLst>
          </a:custGeom>
          <a:ln w="63500">
            <a:solidFill>
              <a:srgbClr val="000000"/>
            </a:solidFill>
            <a:miter lim="400000"/>
            <a:tailEnd type="triangle"/>
          </a:ln>
        </p:spPr>
        <p:txBody>
          <a:bodyPr lIns="25400" tIns="25400" rIns="25400" bIns="25400"/>
          <a:lstStyle/>
          <a:p>
            <a:pPr marL="0" marR="0" lvl="0" indent="0" algn="ctr" defTabSz="914400" rtl="0" eaLnBrk="1" fontAlgn="auto" latinLnBrk="0" hangingPunct="1">
              <a:lnSpc>
                <a:spcPct val="100000"/>
              </a:lnSpc>
              <a:spcBef>
                <a:spcPts val="0"/>
              </a:spcBef>
              <a:spcAft>
                <a:spcPts val="0"/>
              </a:spcAft>
              <a:buClrTx/>
              <a:buSzTx/>
              <a:buFontTx/>
              <a:buNone/>
              <a:tabLst/>
              <a:defRPr>
                <a:latin typeface="+mj-lt"/>
                <a:ea typeface="+mj-ea"/>
                <a:cs typeface="+mj-cs"/>
                <a:sym typeface="Helvetica Neue"/>
              </a:defRPr>
            </a:pPr>
            <a:endParaRPr kumimoji="0" sz="900" b="0" i="0" u="none" strike="noStrike" kern="1200" cap="none" spc="0" normalizeH="0" baseline="0" noProof="0">
              <a:ln>
                <a:noFill/>
              </a:ln>
              <a:solidFill>
                <a:prstClr val="black"/>
              </a:solidFill>
              <a:effectLst/>
              <a:uLnTx/>
              <a:uFillTx/>
              <a:latin typeface="Calibri Light" panose="020F0302020204030204"/>
              <a:ea typeface="+mn-ea"/>
              <a:cs typeface="+mn-cs"/>
              <a:sym typeface="Helvetica Neue"/>
            </a:endParaRPr>
          </a:p>
        </p:txBody>
      </p:sp>
      <p:sp>
        <p:nvSpPr>
          <p:cNvPr id="9" name="Connection Line">
            <a:extLst>
              <a:ext uri="{FF2B5EF4-FFF2-40B4-BE49-F238E27FC236}">
                <a16:creationId xmlns:a16="http://schemas.microsoft.com/office/drawing/2014/main" id="{122F5E53-627A-D327-A3D9-68DA2ADC9236}"/>
              </a:ext>
            </a:extLst>
          </p:cNvPr>
          <p:cNvSpPr/>
          <p:nvPr/>
        </p:nvSpPr>
        <p:spPr>
          <a:xfrm>
            <a:off x="2496913" y="3059453"/>
            <a:ext cx="737504" cy="6351"/>
          </a:xfrm>
          <a:custGeom>
            <a:avLst/>
            <a:gdLst/>
            <a:ahLst/>
            <a:cxnLst>
              <a:cxn ang="0">
                <a:pos x="wd2" y="hd2"/>
              </a:cxn>
              <a:cxn ang="5400000">
                <a:pos x="wd2" y="hd2"/>
              </a:cxn>
              <a:cxn ang="10800000">
                <a:pos x="wd2" y="hd2"/>
              </a:cxn>
              <a:cxn ang="16200000">
                <a:pos x="wd2" y="hd2"/>
              </a:cxn>
            </a:cxnLst>
            <a:rect l="0" t="0" r="r" b="b"/>
            <a:pathLst>
              <a:path w="21600" h="12471" extrusionOk="0">
                <a:moveTo>
                  <a:pt x="0" y="0"/>
                </a:moveTo>
                <a:cubicBezTo>
                  <a:pt x="7200" y="21600"/>
                  <a:pt x="14400" y="10800"/>
                  <a:pt x="21600" y="0"/>
                </a:cubicBezTo>
              </a:path>
            </a:pathLst>
          </a:custGeom>
          <a:ln w="63500">
            <a:solidFill>
              <a:srgbClr val="000000"/>
            </a:solidFill>
            <a:miter lim="400000"/>
            <a:tailEnd type="triangle"/>
          </a:ln>
        </p:spPr>
        <p:txBody>
          <a:bodyPr lIns="25400" tIns="25400" rIns="25400" bIns="25400"/>
          <a:lstStyle/>
          <a:p>
            <a:pPr marL="0" marR="0" lvl="0" indent="0" algn="ctr" defTabSz="914400" rtl="0" eaLnBrk="1" fontAlgn="auto" latinLnBrk="0" hangingPunct="1">
              <a:lnSpc>
                <a:spcPct val="100000"/>
              </a:lnSpc>
              <a:spcBef>
                <a:spcPts val="0"/>
              </a:spcBef>
              <a:spcAft>
                <a:spcPts val="0"/>
              </a:spcAft>
              <a:buClrTx/>
              <a:buSzTx/>
              <a:buFontTx/>
              <a:buNone/>
              <a:tabLst/>
              <a:defRPr>
                <a:latin typeface="+mj-lt"/>
                <a:ea typeface="+mj-ea"/>
                <a:cs typeface="+mj-cs"/>
                <a:sym typeface="Helvetica Neue"/>
              </a:defRPr>
            </a:pPr>
            <a:endParaRPr kumimoji="0" sz="900" b="0" i="0" u="none" strike="noStrike" kern="1200" cap="none" spc="0" normalizeH="0" baseline="0" noProof="0">
              <a:ln>
                <a:noFill/>
              </a:ln>
              <a:solidFill>
                <a:prstClr val="black"/>
              </a:solidFill>
              <a:effectLst/>
              <a:uLnTx/>
              <a:uFillTx/>
              <a:latin typeface="Calibri Light" panose="020F0302020204030204"/>
              <a:ea typeface="+mn-ea"/>
              <a:cs typeface="+mn-cs"/>
              <a:sym typeface="Helvetica Neue"/>
            </a:endParaRPr>
          </a:p>
        </p:txBody>
      </p:sp>
      <p:grpSp>
        <p:nvGrpSpPr>
          <p:cNvPr id="10" name="Code Review">
            <a:extLst>
              <a:ext uri="{FF2B5EF4-FFF2-40B4-BE49-F238E27FC236}">
                <a16:creationId xmlns:a16="http://schemas.microsoft.com/office/drawing/2014/main" id="{44DBFE0B-33A2-E76D-8210-A43745359CAF}"/>
              </a:ext>
            </a:extLst>
          </p:cNvPr>
          <p:cNvGrpSpPr/>
          <p:nvPr/>
        </p:nvGrpSpPr>
        <p:grpSpPr>
          <a:xfrm>
            <a:off x="1080878" y="3672125"/>
            <a:ext cx="1416037" cy="467392"/>
            <a:chOff x="0" y="-1"/>
            <a:chExt cx="2832072" cy="934782"/>
          </a:xfrm>
        </p:grpSpPr>
        <p:sp>
          <p:nvSpPr>
            <p:cNvPr id="11" name="Rectangle">
              <a:extLst>
                <a:ext uri="{FF2B5EF4-FFF2-40B4-BE49-F238E27FC236}">
                  <a16:creationId xmlns:a16="http://schemas.microsoft.com/office/drawing/2014/main" id="{723BB81A-9AC7-4BF6-C123-F0A1013FB0EB}"/>
                </a:ext>
              </a:extLst>
            </p:cNvPr>
            <p:cNvSpPr/>
            <p:nvPr/>
          </p:nvSpPr>
          <p:spPr>
            <a:xfrm>
              <a:off x="0" y="-1"/>
              <a:ext cx="2832072" cy="934782"/>
            </a:xfrm>
            <a:prstGeom prst="rect">
              <a:avLst/>
            </a:prstGeom>
            <a:solidFill>
              <a:srgbClr val="0A52B1"/>
            </a:solidFill>
            <a:ln w="12700" cap="flat">
              <a:noFill/>
              <a:miter lim="400000"/>
            </a:ln>
            <a:effectLst/>
          </p:spPr>
          <p:txBody>
            <a:bodyPr wrap="square" lIns="25400" tIns="25400" rIns="25400" bIns="25400" numCol="1" anchor="ctr">
              <a:noAutofit/>
            </a:bodyPr>
            <a:lstStyle/>
            <a:p>
              <a:pPr marL="0" marR="0" lvl="0" indent="0" algn="ctr" defTabSz="412750" rtl="0" eaLnBrk="1" fontAlgn="auto" latinLnBrk="0" hangingPunct="1">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15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Code Review">
              <a:extLst>
                <a:ext uri="{FF2B5EF4-FFF2-40B4-BE49-F238E27FC236}">
                  <a16:creationId xmlns:a16="http://schemas.microsoft.com/office/drawing/2014/main" id="{C2720A51-3AD1-D316-2C1E-7C31D45A440A}"/>
                </a:ext>
              </a:extLst>
            </p:cNvPr>
            <p:cNvSpPr txBox="1"/>
            <p:nvPr/>
          </p:nvSpPr>
          <p:spPr>
            <a:xfrm>
              <a:off x="0" y="185261"/>
              <a:ext cx="2832072"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defTabSz="825500">
                <a:defRPr sz="3000">
                  <a:solidFill>
                    <a:srgbClr val="FFFFFF"/>
                  </a:solidFill>
                  <a:latin typeface="Helvetica Neue Medium"/>
                  <a:ea typeface="Helvetica Neue Medium"/>
                  <a:cs typeface="Helvetica Neue Medium"/>
                  <a:sym typeface="Helvetica Neue Medium"/>
                </a:defRPr>
              </a:lvl1pPr>
            </a:lstStyle>
            <a:p>
              <a:pPr marL="0" marR="0" lvl="0" indent="0" algn="ctr" defTabSz="8255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rPr>
                <a:t>Code Review</a:t>
              </a:r>
            </a:p>
          </p:txBody>
        </p:sp>
      </p:grpSp>
      <p:grpSp>
        <p:nvGrpSpPr>
          <p:cNvPr id="13" name="Style Check">
            <a:extLst>
              <a:ext uri="{FF2B5EF4-FFF2-40B4-BE49-F238E27FC236}">
                <a16:creationId xmlns:a16="http://schemas.microsoft.com/office/drawing/2014/main" id="{EAA20C3D-C4BE-C992-0827-223D0C8CD0A0}"/>
              </a:ext>
            </a:extLst>
          </p:cNvPr>
          <p:cNvGrpSpPr/>
          <p:nvPr/>
        </p:nvGrpSpPr>
        <p:grpSpPr>
          <a:xfrm>
            <a:off x="3234430" y="3672125"/>
            <a:ext cx="1416037" cy="467392"/>
            <a:chOff x="-1" y="-1"/>
            <a:chExt cx="2832073" cy="934782"/>
          </a:xfrm>
        </p:grpSpPr>
        <p:sp>
          <p:nvSpPr>
            <p:cNvPr id="14" name="Rectangle">
              <a:extLst>
                <a:ext uri="{FF2B5EF4-FFF2-40B4-BE49-F238E27FC236}">
                  <a16:creationId xmlns:a16="http://schemas.microsoft.com/office/drawing/2014/main" id="{27C80A1B-5F99-9793-2A57-1218E1FD83D5}"/>
                </a:ext>
              </a:extLst>
            </p:cNvPr>
            <p:cNvSpPr/>
            <p:nvPr/>
          </p:nvSpPr>
          <p:spPr>
            <a:xfrm>
              <a:off x="-1" y="-1"/>
              <a:ext cx="2832073" cy="934782"/>
            </a:xfrm>
            <a:prstGeom prst="rect">
              <a:avLst/>
            </a:prstGeom>
            <a:solidFill>
              <a:srgbClr val="0A52B1"/>
            </a:solidFill>
            <a:ln w="12700" cap="flat">
              <a:noFill/>
              <a:miter lim="400000"/>
            </a:ln>
            <a:effectLst/>
          </p:spPr>
          <p:txBody>
            <a:bodyPr wrap="square" lIns="25400" tIns="25400" rIns="25400" bIns="25400" numCol="1" anchor="ctr">
              <a:noAutofit/>
            </a:bodyPr>
            <a:lstStyle/>
            <a:p>
              <a:pPr marL="0" marR="0" lvl="0" indent="0" algn="ctr" defTabSz="412750" rtl="0" eaLnBrk="1" fontAlgn="auto" latinLnBrk="0" hangingPunct="1">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15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5" name="Style Check">
              <a:extLst>
                <a:ext uri="{FF2B5EF4-FFF2-40B4-BE49-F238E27FC236}">
                  <a16:creationId xmlns:a16="http://schemas.microsoft.com/office/drawing/2014/main" id="{98598E95-5EA6-47D9-40AC-01EE46C15842}"/>
                </a:ext>
              </a:extLst>
            </p:cNvPr>
            <p:cNvSpPr txBox="1"/>
            <p:nvPr/>
          </p:nvSpPr>
          <p:spPr>
            <a:xfrm>
              <a:off x="-1" y="185261"/>
              <a:ext cx="2832073"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defTabSz="825500">
                <a:defRPr sz="3000">
                  <a:solidFill>
                    <a:srgbClr val="FFFFFF"/>
                  </a:solidFill>
                  <a:latin typeface="Helvetica Neue Medium"/>
                  <a:ea typeface="Helvetica Neue Medium"/>
                  <a:cs typeface="Helvetica Neue Medium"/>
                  <a:sym typeface="Helvetica Neue Medium"/>
                </a:defRPr>
              </a:lvl1pPr>
            </a:lstStyle>
            <a:p>
              <a:pPr marL="0" marR="0" lvl="0" indent="0" algn="ctr" defTabSz="8255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rPr>
                <a:t>Style Check</a:t>
              </a:r>
            </a:p>
          </p:txBody>
        </p:sp>
      </p:grpSp>
      <p:grpSp>
        <p:nvGrpSpPr>
          <p:cNvPr id="16" name="Compile">
            <a:extLst>
              <a:ext uri="{FF2B5EF4-FFF2-40B4-BE49-F238E27FC236}">
                <a16:creationId xmlns:a16="http://schemas.microsoft.com/office/drawing/2014/main" id="{1316B641-1849-0978-57CB-25243443A742}"/>
              </a:ext>
            </a:extLst>
          </p:cNvPr>
          <p:cNvGrpSpPr/>
          <p:nvPr/>
        </p:nvGrpSpPr>
        <p:grpSpPr>
          <a:xfrm>
            <a:off x="3234430" y="4277243"/>
            <a:ext cx="1416037" cy="467392"/>
            <a:chOff x="-1" y="-1"/>
            <a:chExt cx="2832073" cy="934782"/>
          </a:xfrm>
        </p:grpSpPr>
        <p:sp>
          <p:nvSpPr>
            <p:cNvPr id="17" name="Rectangle">
              <a:extLst>
                <a:ext uri="{FF2B5EF4-FFF2-40B4-BE49-F238E27FC236}">
                  <a16:creationId xmlns:a16="http://schemas.microsoft.com/office/drawing/2014/main" id="{A1FBEF75-C993-E8F5-764F-F780855E529E}"/>
                </a:ext>
              </a:extLst>
            </p:cNvPr>
            <p:cNvSpPr/>
            <p:nvPr/>
          </p:nvSpPr>
          <p:spPr>
            <a:xfrm>
              <a:off x="-1" y="-1"/>
              <a:ext cx="2832073" cy="934782"/>
            </a:xfrm>
            <a:prstGeom prst="rect">
              <a:avLst/>
            </a:prstGeom>
            <a:solidFill>
              <a:srgbClr val="0A52B1"/>
            </a:solidFill>
            <a:ln w="12700" cap="flat">
              <a:noFill/>
              <a:miter lim="400000"/>
            </a:ln>
            <a:effectLst/>
          </p:spPr>
          <p:txBody>
            <a:bodyPr wrap="square" lIns="25400" tIns="25400" rIns="25400" bIns="25400" numCol="1" anchor="ctr">
              <a:noAutofit/>
            </a:bodyPr>
            <a:lstStyle/>
            <a:p>
              <a:pPr marL="0" marR="0" lvl="0" indent="0" algn="ctr" defTabSz="412750" rtl="0" eaLnBrk="1" fontAlgn="auto" latinLnBrk="0" hangingPunct="1">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15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8" name="Compile">
              <a:extLst>
                <a:ext uri="{FF2B5EF4-FFF2-40B4-BE49-F238E27FC236}">
                  <a16:creationId xmlns:a16="http://schemas.microsoft.com/office/drawing/2014/main" id="{F1E5B161-DEC8-6171-66BC-DE2EB85F8950}"/>
                </a:ext>
              </a:extLst>
            </p:cNvPr>
            <p:cNvSpPr txBox="1"/>
            <p:nvPr/>
          </p:nvSpPr>
          <p:spPr>
            <a:xfrm>
              <a:off x="-1" y="185261"/>
              <a:ext cx="2832073"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defTabSz="825500">
                <a:defRPr sz="3000">
                  <a:solidFill>
                    <a:srgbClr val="FFFFFF"/>
                  </a:solidFill>
                  <a:latin typeface="Helvetica Neue Medium"/>
                  <a:ea typeface="Helvetica Neue Medium"/>
                  <a:cs typeface="Helvetica Neue Medium"/>
                  <a:sym typeface="Helvetica Neue Medium"/>
                </a:defRPr>
              </a:lvl1pPr>
            </a:lstStyle>
            <a:p>
              <a:pPr marL="0" marR="0" lvl="0" indent="0" algn="ctr" defTabSz="8255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rPr>
                <a:t>Compile</a:t>
              </a:r>
            </a:p>
          </p:txBody>
        </p:sp>
      </p:grpSp>
      <p:grpSp>
        <p:nvGrpSpPr>
          <p:cNvPr id="19" name="Unit Test">
            <a:extLst>
              <a:ext uri="{FF2B5EF4-FFF2-40B4-BE49-F238E27FC236}">
                <a16:creationId xmlns:a16="http://schemas.microsoft.com/office/drawing/2014/main" id="{C35B86E1-34DC-DBD5-9BD4-65E74C1BBBCB}"/>
              </a:ext>
            </a:extLst>
          </p:cNvPr>
          <p:cNvGrpSpPr/>
          <p:nvPr/>
        </p:nvGrpSpPr>
        <p:grpSpPr>
          <a:xfrm>
            <a:off x="3234430" y="4882360"/>
            <a:ext cx="1416037" cy="467392"/>
            <a:chOff x="-1" y="-1"/>
            <a:chExt cx="2832073" cy="934782"/>
          </a:xfrm>
        </p:grpSpPr>
        <p:sp>
          <p:nvSpPr>
            <p:cNvPr id="20" name="Rectangle">
              <a:extLst>
                <a:ext uri="{FF2B5EF4-FFF2-40B4-BE49-F238E27FC236}">
                  <a16:creationId xmlns:a16="http://schemas.microsoft.com/office/drawing/2014/main" id="{B724156D-5507-A937-79D1-DC33FC0264BA}"/>
                </a:ext>
              </a:extLst>
            </p:cNvPr>
            <p:cNvSpPr/>
            <p:nvPr/>
          </p:nvSpPr>
          <p:spPr>
            <a:xfrm>
              <a:off x="-1" y="-1"/>
              <a:ext cx="2832073" cy="934782"/>
            </a:xfrm>
            <a:prstGeom prst="rect">
              <a:avLst/>
            </a:prstGeom>
            <a:solidFill>
              <a:srgbClr val="0A52B1"/>
            </a:solidFill>
            <a:ln w="12700" cap="flat">
              <a:noFill/>
              <a:miter lim="400000"/>
            </a:ln>
            <a:effectLst/>
          </p:spPr>
          <p:txBody>
            <a:bodyPr wrap="square" lIns="25400" tIns="25400" rIns="25400" bIns="25400" numCol="1" anchor="ctr">
              <a:noAutofit/>
            </a:bodyPr>
            <a:lstStyle/>
            <a:p>
              <a:pPr marL="0" marR="0" lvl="0" indent="0" algn="ctr" defTabSz="412750" rtl="0" eaLnBrk="1" fontAlgn="auto" latinLnBrk="0" hangingPunct="1">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15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1" name="Unit Test">
              <a:extLst>
                <a:ext uri="{FF2B5EF4-FFF2-40B4-BE49-F238E27FC236}">
                  <a16:creationId xmlns:a16="http://schemas.microsoft.com/office/drawing/2014/main" id="{04E40912-96FE-BA60-255C-1E26CEBAC4A7}"/>
                </a:ext>
              </a:extLst>
            </p:cNvPr>
            <p:cNvSpPr txBox="1"/>
            <p:nvPr/>
          </p:nvSpPr>
          <p:spPr>
            <a:xfrm>
              <a:off x="-1" y="185261"/>
              <a:ext cx="2832073"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defTabSz="825500">
                <a:defRPr sz="3000">
                  <a:solidFill>
                    <a:srgbClr val="FFFFFF"/>
                  </a:solidFill>
                  <a:latin typeface="Helvetica Neue Medium"/>
                  <a:ea typeface="Helvetica Neue Medium"/>
                  <a:cs typeface="Helvetica Neue Medium"/>
                  <a:sym typeface="Helvetica Neue Medium"/>
                </a:defRPr>
              </a:lvl1pPr>
            </a:lstStyle>
            <a:p>
              <a:pPr marL="0" marR="0" lvl="0" indent="0" algn="ctr" defTabSz="8255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rPr>
                <a:t>Unit Test</a:t>
              </a:r>
            </a:p>
          </p:txBody>
        </p:sp>
      </p:grpSp>
      <p:grpSp>
        <p:nvGrpSpPr>
          <p:cNvPr id="22" name="Prepare Deployment">
            <a:extLst>
              <a:ext uri="{FF2B5EF4-FFF2-40B4-BE49-F238E27FC236}">
                <a16:creationId xmlns:a16="http://schemas.microsoft.com/office/drawing/2014/main" id="{961DE0E9-C825-8A85-3AAC-EA7DF949D8B3}"/>
              </a:ext>
            </a:extLst>
          </p:cNvPr>
          <p:cNvGrpSpPr/>
          <p:nvPr/>
        </p:nvGrpSpPr>
        <p:grpSpPr>
          <a:xfrm>
            <a:off x="3234430" y="5487478"/>
            <a:ext cx="1416037" cy="516578"/>
            <a:chOff x="-1" y="-1"/>
            <a:chExt cx="2832073" cy="1033154"/>
          </a:xfrm>
        </p:grpSpPr>
        <p:sp>
          <p:nvSpPr>
            <p:cNvPr id="23" name="Rectangle">
              <a:extLst>
                <a:ext uri="{FF2B5EF4-FFF2-40B4-BE49-F238E27FC236}">
                  <a16:creationId xmlns:a16="http://schemas.microsoft.com/office/drawing/2014/main" id="{8292ED4D-50BF-68BB-26B7-DAEA306B4211}"/>
                </a:ext>
              </a:extLst>
            </p:cNvPr>
            <p:cNvSpPr/>
            <p:nvPr/>
          </p:nvSpPr>
          <p:spPr>
            <a:xfrm>
              <a:off x="-1" y="-1"/>
              <a:ext cx="2832073" cy="1033154"/>
            </a:xfrm>
            <a:prstGeom prst="rect">
              <a:avLst/>
            </a:prstGeom>
            <a:solidFill>
              <a:srgbClr val="0A52B1"/>
            </a:solidFill>
            <a:ln w="12700" cap="flat">
              <a:noFill/>
              <a:miter lim="400000"/>
            </a:ln>
            <a:effectLst/>
          </p:spPr>
          <p:txBody>
            <a:bodyPr wrap="square" lIns="25400" tIns="25400" rIns="25400" bIns="25400" numCol="1" anchor="ctr">
              <a:noAutofit/>
            </a:bodyPr>
            <a:lstStyle/>
            <a:p>
              <a:pPr marL="0" marR="0" lvl="0" indent="0" algn="ctr" defTabSz="412750" rtl="0" eaLnBrk="1" fontAlgn="auto" latinLnBrk="0" hangingPunct="1">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15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Prepare Deployment">
              <a:extLst>
                <a:ext uri="{FF2B5EF4-FFF2-40B4-BE49-F238E27FC236}">
                  <a16:creationId xmlns:a16="http://schemas.microsoft.com/office/drawing/2014/main" id="{4A8664C1-C065-E491-07C9-A541E1E657DB}"/>
                </a:ext>
              </a:extLst>
            </p:cNvPr>
            <p:cNvSpPr txBox="1"/>
            <p:nvPr/>
          </p:nvSpPr>
          <p:spPr>
            <a:xfrm>
              <a:off x="-1" y="3615"/>
              <a:ext cx="2832073" cy="10259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defTabSz="825500">
                <a:defRPr sz="3000">
                  <a:solidFill>
                    <a:srgbClr val="FFFFFF"/>
                  </a:solidFill>
                  <a:latin typeface="Helvetica Neue Medium"/>
                  <a:ea typeface="Helvetica Neue Medium"/>
                  <a:cs typeface="Helvetica Neue Medium"/>
                  <a:sym typeface="Helvetica Neue Medium"/>
                </a:defRPr>
              </a:lvl1pPr>
            </a:lstStyle>
            <a:p>
              <a:pPr marL="0" marR="0" lvl="0" indent="0" algn="ctr" defTabSz="8255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rPr>
                <a:t>Prepare Deployment</a:t>
              </a:r>
            </a:p>
          </p:txBody>
        </p:sp>
      </p:grpSp>
      <p:grpSp>
        <p:nvGrpSpPr>
          <p:cNvPr id="25" name="Integration Test">
            <a:extLst>
              <a:ext uri="{FF2B5EF4-FFF2-40B4-BE49-F238E27FC236}">
                <a16:creationId xmlns:a16="http://schemas.microsoft.com/office/drawing/2014/main" id="{F6B41FFB-51E7-2512-51D8-4B800AAAD74A}"/>
              </a:ext>
            </a:extLst>
          </p:cNvPr>
          <p:cNvGrpSpPr/>
          <p:nvPr/>
        </p:nvGrpSpPr>
        <p:grpSpPr>
          <a:xfrm>
            <a:off x="5387982" y="3669126"/>
            <a:ext cx="1416037" cy="467392"/>
            <a:chOff x="0" y="-1"/>
            <a:chExt cx="2832072" cy="934782"/>
          </a:xfrm>
        </p:grpSpPr>
        <p:sp>
          <p:nvSpPr>
            <p:cNvPr id="26" name="Rectangle">
              <a:extLst>
                <a:ext uri="{FF2B5EF4-FFF2-40B4-BE49-F238E27FC236}">
                  <a16:creationId xmlns:a16="http://schemas.microsoft.com/office/drawing/2014/main" id="{25E95E51-9509-343B-22EB-30FF44706D44}"/>
                </a:ext>
              </a:extLst>
            </p:cNvPr>
            <p:cNvSpPr/>
            <p:nvPr/>
          </p:nvSpPr>
          <p:spPr>
            <a:xfrm>
              <a:off x="0" y="-1"/>
              <a:ext cx="2832072" cy="934782"/>
            </a:xfrm>
            <a:prstGeom prst="rect">
              <a:avLst/>
            </a:prstGeom>
            <a:solidFill>
              <a:srgbClr val="0A52B1"/>
            </a:solidFill>
            <a:ln w="12700" cap="flat">
              <a:noFill/>
              <a:miter lim="400000"/>
            </a:ln>
            <a:effectLst/>
          </p:spPr>
          <p:txBody>
            <a:bodyPr wrap="square" lIns="25400" tIns="25400" rIns="25400" bIns="25400" numCol="1" anchor="ctr">
              <a:noAutofit/>
            </a:bodyPr>
            <a:lstStyle/>
            <a:p>
              <a:pPr marL="0" marR="0" lvl="0" indent="0" algn="ctr" defTabSz="412750" rtl="0" eaLnBrk="1" fontAlgn="auto" latinLnBrk="0" hangingPunct="1">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15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7" name="Integration Test">
              <a:extLst>
                <a:ext uri="{FF2B5EF4-FFF2-40B4-BE49-F238E27FC236}">
                  <a16:creationId xmlns:a16="http://schemas.microsoft.com/office/drawing/2014/main" id="{4F6ABA13-5376-BE8D-F2B8-F28EF1D97F9E}"/>
                </a:ext>
              </a:extLst>
            </p:cNvPr>
            <p:cNvSpPr txBox="1"/>
            <p:nvPr/>
          </p:nvSpPr>
          <p:spPr>
            <a:xfrm>
              <a:off x="0" y="185261"/>
              <a:ext cx="2832072"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defTabSz="825500">
                <a:defRPr sz="3000">
                  <a:solidFill>
                    <a:srgbClr val="FFFFFF"/>
                  </a:solidFill>
                  <a:latin typeface="Helvetica Neue Medium"/>
                  <a:ea typeface="Helvetica Neue Medium"/>
                  <a:cs typeface="Helvetica Neue Medium"/>
                  <a:sym typeface="Helvetica Neue Medium"/>
                </a:defRPr>
              </a:lvl1pPr>
            </a:lstStyle>
            <a:p>
              <a:pPr marL="0" marR="0" lvl="0" indent="0" algn="ctr" defTabSz="8255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rPr>
                <a:t>Integration Test</a:t>
              </a:r>
            </a:p>
          </p:txBody>
        </p:sp>
      </p:grpSp>
      <p:grpSp>
        <p:nvGrpSpPr>
          <p:cNvPr id="28" name="Load Test">
            <a:extLst>
              <a:ext uri="{FF2B5EF4-FFF2-40B4-BE49-F238E27FC236}">
                <a16:creationId xmlns:a16="http://schemas.microsoft.com/office/drawing/2014/main" id="{07B4CACB-75C4-63C5-ED04-6C48CDF34F2D}"/>
              </a:ext>
            </a:extLst>
          </p:cNvPr>
          <p:cNvGrpSpPr/>
          <p:nvPr/>
        </p:nvGrpSpPr>
        <p:grpSpPr>
          <a:xfrm>
            <a:off x="5387982" y="4277243"/>
            <a:ext cx="1416037" cy="467392"/>
            <a:chOff x="0" y="-1"/>
            <a:chExt cx="2832072" cy="934782"/>
          </a:xfrm>
        </p:grpSpPr>
        <p:sp>
          <p:nvSpPr>
            <p:cNvPr id="29" name="Rectangle">
              <a:extLst>
                <a:ext uri="{FF2B5EF4-FFF2-40B4-BE49-F238E27FC236}">
                  <a16:creationId xmlns:a16="http://schemas.microsoft.com/office/drawing/2014/main" id="{CE563516-CE4C-43F7-B4AD-7AC603AFFF40}"/>
                </a:ext>
              </a:extLst>
            </p:cNvPr>
            <p:cNvSpPr/>
            <p:nvPr/>
          </p:nvSpPr>
          <p:spPr>
            <a:xfrm>
              <a:off x="0" y="-1"/>
              <a:ext cx="2832072" cy="934782"/>
            </a:xfrm>
            <a:prstGeom prst="rect">
              <a:avLst/>
            </a:prstGeom>
            <a:solidFill>
              <a:srgbClr val="0A52B1"/>
            </a:solidFill>
            <a:ln w="12700" cap="flat">
              <a:noFill/>
              <a:miter lim="400000"/>
            </a:ln>
            <a:effectLst/>
          </p:spPr>
          <p:txBody>
            <a:bodyPr wrap="square" lIns="25400" tIns="25400" rIns="25400" bIns="25400" numCol="1" anchor="ctr">
              <a:noAutofit/>
            </a:bodyPr>
            <a:lstStyle/>
            <a:p>
              <a:pPr marL="0" marR="0" lvl="0" indent="0" algn="ctr" defTabSz="412750" rtl="0" eaLnBrk="1" fontAlgn="auto" latinLnBrk="0" hangingPunct="1">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15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0" name="Load Test">
              <a:extLst>
                <a:ext uri="{FF2B5EF4-FFF2-40B4-BE49-F238E27FC236}">
                  <a16:creationId xmlns:a16="http://schemas.microsoft.com/office/drawing/2014/main" id="{ADBE5942-5440-5BCD-6E9A-F0E6C6739E0E}"/>
                </a:ext>
              </a:extLst>
            </p:cNvPr>
            <p:cNvSpPr txBox="1"/>
            <p:nvPr/>
          </p:nvSpPr>
          <p:spPr>
            <a:xfrm>
              <a:off x="0" y="185261"/>
              <a:ext cx="2832072"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defTabSz="825500">
                <a:defRPr sz="3000">
                  <a:solidFill>
                    <a:srgbClr val="FFFFFF"/>
                  </a:solidFill>
                  <a:latin typeface="Helvetica Neue Medium"/>
                  <a:ea typeface="Helvetica Neue Medium"/>
                  <a:cs typeface="Helvetica Neue Medium"/>
                  <a:sym typeface="Helvetica Neue Medium"/>
                </a:defRPr>
              </a:lvl1pPr>
            </a:lstStyle>
            <a:p>
              <a:pPr marL="0" marR="0" lvl="0" indent="0" algn="ctr" defTabSz="8255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rPr>
                <a:t>Load Test</a:t>
              </a:r>
            </a:p>
          </p:txBody>
        </p:sp>
      </p:grpSp>
      <p:sp>
        <p:nvSpPr>
          <p:cNvPr id="31" name="Automate this centrally, provide a central record of results">
            <a:extLst>
              <a:ext uri="{FF2B5EF4-FFF2-40B4-BE49-F238E27FC236}">
                <a16:creationId xmlns:a16="http://schemas.microsoft.com/office/drawing/2014/main" id="{AAE51BE8-BB21-2288-8B85-B268CD31DA77}"/>
              </a:ext>
            </a:extLst>
          </p:cNvPr>
          <p:cNvSpPr txBox="1"/>
          <p:nvPr/>
        </p:nvSpPr>
        <p:spPr>
          <a:xfrm>
            <a:off x="663230" y="1595463"/>
            <a:ext cx="10220748"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2900" b="1">
                <a:solidFill>
                  <a:srgbClr val="000000"/>
                </a:solidFill>
                <a:latin typeface="+mj-lt"/>
                <a:ea typeface="+mj-ea"/>
                <a:cs typeface="+mj-cs"/>
                <a:sym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j-cs"/>
                <a:sym typeface="Helvetica Neue"/>
              </a:rPr>
              <a:t>Automate this centrally, provide a central record of results</a:t>
            </a:r>
          </a:p>
        </p:txBody>
      </p:sp>
      <p:grpSp>
        <p:nvGrpSpPr>
          <p:cNvPr id="32" name="KPIs">
            <a:extLst>
              <a:ext uri="{FF2B5EF4-FFF2-40B4-BE49-F238E27FC236}">
                <a16:creationId xmlns:a16="http://schemas.microsoft.com/office/drawing/2014/main" id="{FFE6272E-6653-B9D3-0540-E10652153716}"/>
              </a:ext>
            </a:extLst>
          </p:cNvPr>
          <p:cNvGrpSpPr/>
          <p:nvPr/>
        </p:nvGrpSpPr>
        <p:grpSpPr>
          <a:xfrm>
            <a:off x="9695088" y="3672125"/>
            <a:ext cx="1416037" cy="467392"/>
            <a:chOff x="0" y="-1"/>
            <a:chExt cx="2832072" cy="934782"/>
          </a:xfrm>
        </p:grpSpPr>
        <p:sp>
          <p:nvSpPr>
            <p:cNvPr id="33" name="Rectangle">
              <a:extLst>
                <a:ext uri="{FF2B5EF4-FFF2-40B4-BE49-F238E27FC236}">
                  <a16:creationId xmlns:a16="http://schemas.microsoft.com/office/drawing/2014/main" id="{1B6BD385-656E-DC7E-2D74-7167A2843DAC}"/>
                </a:ext>
              </a:extLst>
            </p:cNvPr>
            <p:cNvSpPr/>
            <p:nvPr/>
          </p:nvSpPr>
          <p:spPr>
            <a:xfrm>
              <a:off x="0" y="-1"/>
              <a:ext cx="2832072" cy="934782"/>
            </a:xfrm>
            <a:prstGeom prst="rect">
              <a:avLst/>
            </a:prstGeom>
            <a:solidFill>
              <a:srgbClr val="0A52B1"/>
            </a:solidFill>
            <a:ln w="12700" cap="flat">
              <a:noFill/>
              <a:miter lim="400000"/>
            </a:ln>
            <a:effectLst/>
          </p:spPr>
          <p:txBody>
            <a:bodyPr wrap="square" lIns="25400" tIns="25400" rIns="25400" bIns="25400" numCol="1" anchor="ctr">
              <a:noAutofit/>
            </a:bodyPr>
            <a:lstStyle/>
            <a:p>
              <a:pPr marL="0" marR="0" lvl="0" indent="0" algn="ctr" defTabSz="412750" rtl="0" eaLnBrk="1" fontAlgn="auto" latinLnBrk="0" hangingPunct="1">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15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4" name="KPIs">
              <a:extLst>
                <a:ext uri="{FF2B5EF4-FFF2-40B4-BE49-F238E27FC236}">
                  <a16:creationId xmlns:a16="http://schemas.microsoft.com/office/drawing/2014/main" id="{89BA721B-B8D9-6D56-6ED2-D51FD79289EE}"/>
                </a:ext>
              </a:extLst>
            </p:cNvPr>
            <p:cNvSpPr txBox="1"/>
            <p:nvPr/>
          </p:nvSpPr>
          <p:spPr>
            <a:xfrm>
              <a:off x="0" y="185261"/>
              <a:ext cx="2832072"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defTabSz="825500">
                <a:defRPr sz="3000">
                  <a:solidFill>
                    <a:srgbClr val="FFFFFF"/>
                  </a:solidFill>
                  <a:latin typeface="Helvetica Neue Medium"/>
                  <a:ea typeface="Helvetica Neue Medium"/>
                  <a:cs typeface="Helvetica Neue Medium"/>
                  <a:sym typeface="Helvetica Neue Medium"/>
                </a:defRPr>
              </a:lvl1pPr>
            </a:lstStyle>
            <a:p>
              <a:pPr marL="0" marR="0" lvl="0" indent="0" algn="ctr" defTabSz="8255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rPr>
                <a:t>KPIs</a:t>
              </a:r>
            </a:p>
          </p:txBody>
        </p:sp>
      </p:grpSp>
      <p:grpSp>
        <p:nvGrpSpPr>
          <p:cNvPr id="35" name="End-to-end Test">
            <a:extLst>
              <a:ext uri="{FF2B5EF4-FFF2-40B4-BE49-F238E27FC236}">
                <a16:creationId xmlns:a16="http://schemas.microsoft.com/office/drawing/2014/main" id="{C039D8C7-6F05-C2FD-7171-7904E96FD95B}"/>
              </a:ext>
            </a:extLst>
          </p:cNvPr>
          <p:cNvGrpSpPr/>
          <p:nvPr/>
        </p:nvGrpSpPr>
        <p:grpSpPr>
          <a:xfrm>
            <a:off x="7541534" y="3672125"/>
            <a:ext cx="1416038" cy="467392"/>
            <a:chOff x="-1" y="22568"/>
            <a:chExt cx="2832073" cy="934782"/>
          </a:xfrm>
        </p:grpSpPr>
        <p:sp>
          <p:nvSpPr>
            <p:cNvPr id="36" name="Rectangle">
              <a:extLst>
                <a:ext uri="{FF2B5EF4-FFF2-40B4-BE49-F238E27FC236}">
                  <a16:creationId xmlns:a16="http://schemas.microsoft.com/office/drawing/2014/main" id="{370E5167-0C4E-A8D5-A340-8226CB7D2157}"/>
                </a:ext>
              </a:extLst>
            </p:cNvPr>
            <p:cNvSpPr/>
            <p:nvPr/>
          </p:nvSpPr>
          <p:spPr>
            <a:xfrm>
              <a:off x="-1" y="22568"/>
              <a:ext cx="2832073" cy="934782"/>
            </a:xfrm>
            <a:prstGeom prst="rect">
              <a:avLst/>
            </a:prstGeom>
            <a:solidFill>
              <a:srgbClr val="0A52B1"/>
            </a:solidFill>
            <a:ln w="12700" cap="flat">
              <a:noFill/>
              <a:miter lim="400000"/>
            </a:ln>
            <a:effectLst/>
          </p:spPr>
          <p:txBody>
            <a:bodyPr wrap="square" lIns="25400" tIns="25400" rIns="25400" bIns="25400" numCol="1" anchor="ctr">
              <a:noAutofit/>
            </a:bodyPr>
            <a:lstStyle/>
            <a:p>
              <a:pPr marL="0" marR="0" lvl="0" indent="0" algn="ctr" defTabSz="412750" rtl="0" eaLnBrk="1" fontAlgn="auto" latinLnBrk="0" hangingPunct="1">
                <a:lnSpc>
                  <a:spcPct val="100000"/>
                </a:lnSpc>
                <a:spcBef>
                  <a:spcPts val="0"/>
                </a:spcBef>
                <a:spcAft>
                  <a:spcPts val="0"/>
                </a:spcAft>
                <a:buClrTx/>
                <a:buSzTx/>
                <a:buFontTx/>
                <a:buNone/>
                <a:tabLst/>
                <a:defRPr sz="2900">
                  <a:solidFill>
                    <a:srgbClr val="FFFFFF"/>
                  </a:solidFill>
                  <a:latin typeface="Helvetica Neue Medium"/>
                  <a:ea typeface="Helvetica Neue Medium"/>
                  <a:cs typeface="Helvetica Neue Medium"/>
                  <a:sym typeface="Helvetica Neue Medium"/>
                </a:defRPr>
              </a:pPr>
              <a:endParaRPr kumimoji="0" sz="145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7" name="End-to-end Test">
              <a:extLst>
                <a:ext uri="{FF2B5EF4-FFF2-40B4-BE49-F238E27FC236}">
                  <a16:creationId xmlns:a16="http://schemas.microsoft.com/office/drawing/2014/main" id="{151F4C61-2205-84D4-63A3-76263C28818F}"/>
                </a:ext>
              </a:extLst>
            </p:cNvPr>
            <p:cNvSpPr txBox="1"/>
            <p:nvPr/>
          </p:nvSpPr>
          <p:spPr>
            <a:xfrm>
              <a:off x="-1" y="215526"/>
              <a:ext cx="2832073" cy="5488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defTabSz="825500">
                <a:defRPr sz="2900">
                  <a:solidFill>
                    <a:srgbClr val="FFFFFF"/>
                  </a:solidFill>
                  <a:latin typeface="Helvetica Neue Medium"/>
                  <a:ea typeface="Helvetica Neue Medium"/>
                  <a:cs typeface="Helvetica Neue Medium"/>
                  <a:sym typeface="Helvetica Neue Medium"/>
                </a:defRPr>
              </a:lvl1pPr>
            </a:lstStyle>
            <a:p>
              <a:pPr marL="0" marR="0" lvl="0" indent="0" algn="ctr" defTabSz="825500" rtl="0" eaLnBrk="1" fontAlgn="auto" latinLnBrk="0" hangingPunct="1">
                <a:lnSpc>
                  <a:spcPct val="100000"/>
                </a:lnSpc>
                <a:spcBef>
                  <a:spcPts val="0"/>
                </a:spcBef>
                <a:spcAft>
                  <a:spcPts val="0"/>
                </a:spcAft>
                <a:buClrTx/>
                <a:buSzTx/>
                <a:buFontTx/>
                <a:buNone/>
                <a:tabLst/>
                <a:defRPr/>
              </a:pPr>
              <a:r>
                <a:rPr kumimoji="0" sz="145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rPr>
                <a:t>End-to-end Test</a:t>
              </a:r>
            </a:p>
          </p:txBody>
        </p:sp>
      </p:grpSp>
      <p:grpSp>
        <p:nvGrpSpPr>
          <p:cNvPr id="38" name="Develop">
            <a:extLst>
              <a:ext uri="{FF2B5EF4-FFF2-40B4-BE49-F238E27FC236}">
                <a16:creationId xmlns:a16="http://schemas.microsoft.com/office/drawing/2014/main" id="{7BEA6A0E-A17E-C782-42AA-F511F5CBA3DC}"/>
              </a:ext>
            </a:extLst>
          </p:cNvPr>
          <p:cNvGrpSpPr/>
          <p:nvPr/>
        </p:nvGrpSpPr>
        <p:grpSpPr>
          <a:xfrm>
            <a:off x="1080878" y="2746508"/>
            <a:ext cx="1416037" cy="635003"/>
            <a:chOff x="0" y="-1"/>
            <a:chExt cx="2832072" cy="1270004"/>
          </a:xfrm>
        </p:grpSpPr>
        <p:sp>
          <p:nvSpPr>
            <p:cNvPr id="39" name="Rectangle">
              <a:extLst>
                <a:ext uri="{FF2B5EF4-FFF2-40B4-BE49-F238E27FC236}">
                  <a16:creationId xmlns:a16="http://schemas.microsoft.com/office/drawing/2014/main" id="{0EAD3174-999B-B04E-8285-1376F85B0FB9}"/>
                </a:ext>
              </a:extLst>
            </p:cNvPr>
            <p:cNvSpPr/>
            <p:nvPr/>
          </p:nvSpPr>
          <p:spPr>
            <a:xfrm>
              <a:off x="0" y="-1"/>
              <a:ext cx="2832072" cy="1270004"/>
            </a:xfrm>
            <a:prstGeom prst="rect">
              <a:avLst/>
            </a:prstGeom>
            <a:solidFill>
              <a:srgbClr val="0A52B1"/>
            </a:solidFill>
            <a:ln w="12700" cap="flat">
              <a:noFill/>
              <a:miter lim="400000"/>
            </a:ln>
            <a:effectLst/>
          </p:spPr>
          <p:txBody>
            <a:bodyPr wrap="square" lIns="25400" tIns="25400" rIns="25400" bIns="25400" numCol="1" anchor="ctr">
              <a:noAutofit/>
            </a:bodyPr>
            <a:lstStyle/>
            <a:p>
              <a:pPr marL="0" marR="0" lvl="0" indent="0" algn="ctr" defTabSz="412750" rtl="0" eaLnBrk="1" fontAlgn="auto" latinLnBrk="0" hangingPunct="1">
                <a:lnSpc>
                  <a:spcPct val="100000"/>
                </a:lnSpc>
                <a:spcBef>
                  <a:spcPts val="0"/>
                </a:spcBef>
                <a:spcAft>
                  <a:spcPts val="0"/>
                </a:spcAft>
                <a:buClrTx/>
                <a:buSzTx/>
                <a:buFontTx/>
                <a:buNone/>
                <a:tabLst/>
                <a:defRPr sz="4200">
                  <a:solidFill>
                    <a:srgbClr val="FFFFFF"/>
                  </a:solidFill>
                  <a:latin typeface="Helvetica Neue Medium"/>
                  <a:ea typeface="Helvetica Neue Medium"/>
                  <a:cs typeface="Helvetica Neue Medium"/>
                  <a:sym typeface="Helvetica Neue Medium"/>
                </a:defRPr>
              </a:pPr>
              <a:endParaRPr kumimoji="0" sz="21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0" name="Develop">
              <a:extLst>
                <a:ext uri="{FF2B5EF4-FFF2-40B4-BE49-F238E27FC236}">
                  <a16:creationId xmlns:a16="http://schemas.microsoft.com/office/drawing/2014/main" id="{0AA28542-E091-A71E-7296-157D5B3D2598}"/>
                </a:ext>
              </a:extLst>
            </p:cNvPr>
            <p:cNvSpPr txBox="1"/>
            <p:nvPr/>
          </p:nvSpPr>
          <p:spPr>
            <a:xfrm>
              <a:off x="0" y="260539"/>
              <a:ext cx="2832072" cy="7489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defTabSz="825500">
                <a:defRPr sz="4200">
                  <a:solidFill>
                    <a:srgbClr val="FFFFFF"/>
                  </a:solidFill>
                  <a:latin typeface="Helvetica Neue Medium"/>
                  <a:ea typeface="Helvetica Neue Medium"/>
                  <a:cs typeface="Helvetica Neue Medium"/>
                  <a:sym typeface="Helvetica Neue Medium"/>
                </a:defRPr>
              </a:lvl1pPr>
            </a:lstStyle>
            <a:p>
              <a:pPr marL="0" marR="0" lvl="0" indent="0" algn="ctr" defTabSz="825500" rtl="0" eaLnBrk="1" fontAlgn="auto" latinLnBrk="0" hangingPunct="1">
                <a:lnSpc>
                  <a:spcPct val="100000"/>
                </a:lnSpc>
                <a:spcBef>
                  <a:spcPts val="0"/>
                </a:spcBef>
                <a:spcAft>
                  <a:spcPts val="0"/>
                </a:spcAft>
                <a:buClrTx/>
                <a:buSzTx/>
                <a:buFontTx/>
                <a:buNone/>
                <a:tabLst/>
                <a:defRPr/>
              </a:pPr>
              <a:r>
                <a:rPr kumimoji="0" sz="21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rPr>
                <a:t>Develop</a:t>
              </a:r>
            </a:p>
          </p:txBody>
        </p:sp>
      </p:grpSp>
      <p:grpSp>
        <p:nvGrpSpPr>
          <p:cNvPr id="41" name="Build">
            <a:extLst>
              <a:ext uri="{FF2B5EF4-FFF2-40B4-BE49-F238E27FC236}">
                <a16:creationId xmlns:a16="http://schemas.microsoft.com/office/drawing/2014/main" id="{826560D6-9F8E-EA85-036A-6A7E45865AB4}"/>
              </a:ext>
            </a:extLst>
          </p:cNvPr>
          <p:cNvGrpSpPr/>
          <p:nvPr/>
        </p:nvGrpSpPr>
        <p:grpSpPr>
          <a:xfrm>
            <a:off x="3234430" y="2746508"/>
            <a:ext cx="1416037" cy="635003"/>
            <a:chOff x="-1" y="-1"/>
            <a:chExt cx="2832073" cy="1270004"/>
          </a:xfrm>
        </p:grpSpPr>
        <p:sp>
          <p:nvSpPr>
            <p:cNvPr id="42" name="Rectangle">
              <a:extLst>
                <a:ext uri="{FF2B5EF4-FFF2-40B4-BE49-F238E27FC236}">
                  <a16:creationId xmlns:a16="http://schemas.microsoft.com/office/drawing/2014/main" id="{8244A1CB-FD25-8FA1-32C9-EDD16616D83C}"/>
                </a:ext>
              </a:extLst>
            </p:cNvPr>
            <p:cNvSpPr/>
            <p:nvPr/>
          </p:nvSpPr>
          <p:spPr>
            <a:xfrm>
              <a:off x="-1" y="-1"/>
              <a:ext cx="2832073" cy="1270004"/>
            </a:xfrm>
            <a:prstGeom prst="rect">
              <a:avLst/>
            </a:prstGeom>
            <a:solidFill>
              <a:srgbClr val="0A52B1"/>
            </a:solidFill>
            <a:ln w="12700" cap="flat">
              <a:noFill/>
              <a:miter lim="400000"/>
            </a:ln>
            <a:effectLst/>
          </p:spPr>
          <p:txBody>
            <a:bodyPr wrap="square" lIns="25400" tIns="25400" rIns="25400" bIns="25400" numCol="1" anchor="ctr">
              <a:noAutofit/>
            </a:bodyPr>
            <a:lstStyle/>
            <a:p>
              <a:pPr marL="0" marR="0" lvl="0" indent="0" algn="ctr" defTabSz="412750" rtl="0" eaLnBrk="1" fontAlgn="auto" latinLnBrk="0" hangingPunct="1">
                <a:lnSpc>
                  <a:spcPct val="100000"/>
                </a:lnSpc>
                <a:spcBef>
                  <a:spcPts val="0"/>
                </a:spcBef>
                <a:spcAft>
                  <a:spcPts val="0"/>
                </a:spcAft>
                <a:buClrTx/>
                <a:buSzTx/>
                <a:buFontTx/>
                <a:buNone/>
                <a:tabLst/>
                <a:defRPr sz="4200">
                  <a:solidFill>
                    <a:srgbClr val="FFFFFF"/>
                  </a:solidFill>
                  <a:latin typeface="Helvetica Neue Medium"/>
                  <a:ea typeface="Helvetica Neue Medium"/>
                  <a:cs typeface="Helvetica Neue Medium"/>
                  <a:sym typeface="Helvetica Neue Medium"/>
                </a:defRPr>
              </a:pPr>
              <a:endParaRPr kumimoji="0" sz="21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3" name="Build">
              <a:extLst>
                <a:ext uri="{FF2B5EF4-FFF2-40B4-BE49-F238E27FC236}">
                  <a16:creationId xmlns:a16="http://schemas.microsoft.com/office/drawing/2014/main" id="{6C9C2C04-19D5-4C0F-742B-B9B6893F3004}"/>
                </a:ext>
              </a:extLst>
            </p:cNvPr>
            <p:cNvSpPr txBox="1"/>
            <p:nvPr/>
          </p:nvSpPr>
          <p:spPr>
            <a:xfrm>
              <a:off x="-1" y="260539"/>
              <a:ext cx="2832073" cy="7489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defTabSz="825500">
                <a:defRPr sz="4200">
                  <a:solidFill>
                    <a:srgbClr val="FFFFFF"/>
                  </a:solidFill>
                  <a:latin typeface="Helvetica Neue Medium"/>
                  <a:ea typeface="Helvetica Neue Medium"/>
                  <a:cs typeface="Helvetica Neue Medium"/>
                  <a:sym typeface="Helvetica Neue Medium"/>
                </a:defRPr>
              </a:lvl1pPr>
            </a:lstStyle>
            <a:p>
              <a:pPr marL="0" marR="0" lvl="0" indent="0" algn="ctr" defTabSz="825500" rtl="0" eaLnBrk="1" fontAlgn="auto" latinLnBrk="0" hangingPunct="1">
                <a:lnSpc>
                  <a:spcPct val="100000"/>
                </a:lnSpc>
                <a:spcBef>
                  <a:spcPts val="0"/>
                </a:spcBef>
                <a:spcAft>
                  <a:spcPts val="0"/>
                </a:spcAft>
                <a:buClrTx/>
                <a:buSzTx/>
                <a:buFontTx/>
                <a:buNone/>
                <a:tabLst/>
                <a:defRPr/>
              </a:pPr>
              <a:r>
                <a:rPr kumimoji="0" sz="21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rPr>
                <a:t>Build</a:t>
              </a:r>
            </a:p>
          </p:txBody>
        </p:sp>
      </p:grpSp>
      <p:grpSp>
        <p:nvGrpSpPr>
          <p:cNvPr id="44" name="Test">
            <a:extLst>
              <a:ext uri="{FF2B5EF4-FFF2-40B4-BE49-F238E27FC236}">
                <a16:creationId xmlns:a16="http://schemas.microsoft.com/office/drawing/2014/main" id="{0B7C86B7-F444-6109-3081-4CF4F5679D68}"/>
              </a:ext>
            </a:extLst>
          </p:cNvPr>
          <p:cNvGrpSpPr/>
          <p:nvPr/>
        </p:nvGrpSpPr>
        <p:grpSpPr>
          <a:xfrm>
            <a:off x="5387982" y="2746508"/>
            <a:ext cx="1416037" cy="635003"/>
            <a:chOff x="0" y="-1"/>
            <a:chExt cx="2832072" cy="1270004"/>
          </a:xfrm>
        </p:grpSpPr>
        <p:sp>
          <p:nvSpPr>
            <p:cNvPr id="45" name="Rectangle">
              <a:extLst>
                <a:ext uri="{FF2B5EF4-FFF2-40B4-BE49-F238E27FC236}">
                  <a16:creationId xmlns:a16="http://schemas.microsoft.com/office/drawing/2014/main" id="{916CC8BD-D544-9BC5-E544-4DDCAD1B5A0E}"/>
                </a:ext>
              </a:extLst>
            </p:cNvPr>
            <p:cNvSpPr/>
            <p:nvPr/>
          </p:nvSpPr>
          <p:spPr>
            <a:xfrm>
              <a:off x="0" y="-1"/>
              <a:ext cx="2832072" cy="1270004"/>
            </a:xfrm>
            <a:prstGeom prst="rect">
              <a:avLst/>
            </a:prstGeom>
            <a:solidFill>
              <a:srgbClr val="0A52B1"/>
            </a:solidFill>
            <a:ln w="12700" cap="flat">
              <a:noFill/>
              <a:miter lim="400000"/>
            </a:ln>
            <a:effectLst/>
          </p:spPr>
          <p:txBody>
            <a:bodyPr wrap="square" lIns="25400" tIns="25400" rIns="25400" bIns="25400" numCol="1" anchor="ctr">
              <a:noAutofit/>
            </a:bodyPr>
            <a:lstStyle/>
            <a:p>
              <a:pPr marL="0" marR="0" lvl="0" indent="0" algn="ctr" defTabSz="412750" rtl="0" eaLnBrk="1" fontAlgn="auto" latinLnBrk="0" hangingPunct="1">
                <a:lnSpc>
                  <a:spcPct val="100000"/>
                </a:lnSpc>
                <a:spcBef>
                  <a:spcPts val="0"/>
                </a:spcBef>
                <a:spcAft>
                  <a:spcPts val="0"/>
                </a:spcAft>
                <a:buClrTx/>
                <a:buSzTx/>
                <a:buFontTx/>
                <a:buNone/>
                <a:tabLst/>
                <a:defRPr sz="4200">
                  <a:solidFill>
                    <a:srgbClr val="FFFFFF"/>
                  </a:solidFill>
                  <a:latin typeface="Helvetica Neue Medium"/>
                  <a:ea typeface="Helvetica Neue Medium"/>
                  <a:cs typeface="Helvetica Neue Medium"/>
                  <a:sym typeface="Helvetica Neue Medium"/>
                </a:defRPr>
              </a:pPr>
              <a:endParaRPr kumimoji="0" sz="21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6" name="Test">
              <a:extLst>
                <a:ext uri="{FF2B5EF4-FFF2-40B4-BE49-F238E27FC236}">
                  <a16:creationId xmlns:a16="http://schemas.microsoft.com/office/drawing/2014/main" id="{9C2E0F90-A2F8-8F09-23F5-516583A62F22}"/>
                </a:ext>
              </a:extLst>
            </p:cNvPr>
            <p:cNvSpPr txBox="1"/>
            <p:nvPr/>
          </p:nvSpPr>
          <p:spPr>
            <a:xfrm>
              <a:off x="0" y="260539"/>
              <a:ext cx="2832072" cy="7489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defTabSz="825500">
                <a:defRPr sz="4200">
                  <a:solidFill>
                    <a:srgbClr val="FFFFFF"/>
                  </a:solidFill>
                  <a:latin typeface="Helvetica Neue Medium"/>
                  <a:ea typeface="Helvetica Neue Medium"/>
                  <a:cs typeface="Helvetica Neue Medium"/>
                  <a:sym typeface="Helvetica Neue Medium"/>
                </a:defRPr>
              </a:lvl1pPr>
            </a:lstStyle>
            <a:p>
              <a:pPr marL="0" marR="0" lvl="0" indent="0" algn="ctr" defTabSz="825500" rtl="0" eaLnBrk="1" fontAlgn="auto" latinLnBrk="0" hangingPunct="1">
                <a:lnSpc>
                  <a:spcPct val="100000"/>
                </a:lnSpc>
                <a:spcBef>
                  <a:spcPts val="0"/>
                </a:spcBef>
                <a:spcAft>
                  <a:spcPts val="0"/>
                </a:spcAft>
                <a:buClrTx/>
                <a:buSzTx/>
                <a:buFontTx/>
                <a:buNone/>
                <a:tabLst/>
                <a:defRPr/>
              </a:pPr>
              <a:r>
                <a:rPr kumimoji="0" sz="21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rPr>
                <a:t>Test</a:t>
              </a:r>
            </a:p>
          </p:txBody>
        </p:sp>
      </p:grpSp>
      <p:grpSp>
        <p:nvGrpSpPr>
          <p:cNvPr id="47" name="Deploy">
            <a:extLst>
              <a:ext uri="{FF2B5EF4-FFF2-40B4-BE49-F238E27FC236}">
                <a16:creationId xmlns:a16="http://schemas.microsoft.com/office/drawing/2014/main" id="{ED681DB8-FCDC-F88B-27FF-CEC59F2D4A48}"/>
              </a:ext>
            </a:extLst>
          </p:cNvPr>
          <p:cNvGrpSpPr/>
          <p:nvPr/>
        </p:nvGrpSpPr>
        <p:grpSpPr>
          <a:xfrm>
            <a:off x="7541534" y="2746508"/>
            <a:ext cx="1416038" cy="635003"/>
            <a:chOff x="-1" y="-1"/>
            <a:chExt cx="2832073" cy="1270004"/>
          </a:xfrm>
        </p:grpSpPr>
        <p:sp>
          <p:nvSpPr>
            <p:cNvPr id="48" name="Rectangle">
              <a:extLst>
                <a:ext uri="{FF2B5EF4-FFF2-40B4-BE49-F238E27FC236}">
                  <a16:creationId xmlns:a16="http://schemas.microsoft.com/office/drawing/2014/main" id="{F104BA16-025F-D952-6A14-93ED0C0BE850}"/>
                </a:ext>
              </a:extLst>
            </p:cNvPr>
            <p:cNvSpPr/>
            <p:nvPr/>
          </p:nvSpPr>
          <p:spPr>
            <a:xfrm>
              <a:off x="-1" y="-1"/>
              <a:ext cx="2832073" cy="1270004"/>
            </a:xfrm>
            <a:prstGeom prst="rect">
              <a:avLst/>
            </a:prstGeom>
            <a:solidFill>
              <a:srgbClr val="0A52B1"/>
            </a:solidFill>
            <a:ln w="12700" cap="flat">
              <a:noFill/>
              <a:miter lim="400000"/>
            </a:ln>
            <a:effectLst/>
          </p:spPr>
          <p:txBody>
            <a:bodyPr wrap="square" lIns="25400" tIns="25400" rIns="25400" bIns="25400" numCol="1" anchor="ctr">
              <a:noAutofit/>
            </a:bodyPr>
            <a:lstStyle/>
            <a:p>
              <a:pPr marL="0" marR="0" lvl="0" indent="0" algn="ctr" defTabSz="412750" rtl="0" eaLnBrk="1" fontAlgn="auto" latinLnBrk="0" hangingPunct="1">
                <a:lnSpc>
                  <a:spcPct val="100000"/>
                </a:lnSpc>
                <a:spcBef>
                  <a:spcPts val="0"/>
                </a:spcBef>
                <a:spcAft>
                  <a:spcPts val="0"/>
                </a:spcAft>
                <a:buClrTx/>
                <a:buSzTx/>
                <a:buFontTx/>
                <a:buNone/>
                <a:tabLst/>
                <a:defRPr sz="4200">
                  <a:solidFill>
                    <a:srgbClr val="FFFFFF"/>
                  </a:solidFill>
                  <a:latin typeface="Helvetica Neue Medium"/>
                  <a:ea typeface="Helvetica Neue Medium"/>
                  <a:cs typeface="Helvetica Neue Medium"/>
                  <a:sym typeface="Helvetica Neue Medium"/>
                </a:defRPr>
              </a:pPr>
              <a:endParaRPr kumimoji="0" sz="21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9" name="Deploy">
              <a:extLst>
                <a:ext uri="{FF2B5EF4-FFF2-40B4-BE49-F238E27FC236}">
                  <a16:creationId xmlns:a16="http://schemas.microsoft.com/office/drawing/2014/main" id="{D9939041-E087-7ACA-AB45-6C58A3A14B45}"/>
                </a:ext>
              </a:extLst>
            </p:cNvPr>
            <p:cNvSpPr txBox="1"/>
            <p:nvPr/>
          </p:nvSpPr>
          <p:spPr>
            <a:xfrm>
              <a:off x="-1" y="260539"/>
              <a:ext cx="2832073" cy="7489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defTabSz="825500">
                <a:defRPr sz="4200">
                  <a:solidFill>
                    <a:srgbClr val="FFFFFF"/>
                  </a:solidFill>
                  <a:latin typeface="Helvetica Neue Medium"/>
                  <a:ea typeface="Helvetica Neue Medium"/>
                  <a:cs typeface="Helvetica Neue Medium"/>
                  <a:sym typeface="Helvetica Neue Medium"/>
                </a:defRPr>
              </a:lvl1pPr>
            </a:lstStyle>
            <a:p>
              <a:pPr marL="0" marR="0" lvl="0" indent="0" algn="ctr" defTabSz="825500" rtl="0" eaLnBrk="1" fontAlgn="auto" latinLnBrk="0" hangingPunct="1">
                <a:lnSpc>
                  <a:spcPct val="100000"/>
                </a:lnSpc>
                <a:spcBef>
                  <a:spcPts val="0"/>
                </a:spcBef>
                <a:spcAft>
                  <a:spcPts val="0"/>
                </a:spcAft>
                <a:buClrTx/>
                <a:buSzTx/>
                <a:buFontTx/>
                <a:buNone/>
                <a:tabLst/>
                <a:defRPr/>
              </a:pPr>
              <a:r>
                <a:rPr kumimoji="0" sz="21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rPr>
                <a:t>Deploy</a:t>
              </a:r>
            </a:p>
          </p:txBody>
        </p:sp>
      </p:grpSp>
      <p:grpSp>
        <p:nvGrpSpPr>
          <p:cNvPr id="50" name="Monitor">
            <a:extLst>
              <a:ext uri="{FF2B5EF4-FFF2-40B4-BE49-F238E27FC236}">
                <a16:creationId xmlns:a16="http://schemas.microsoft.com/office/drawing/2014/main" id="{1110CE3F-986F-7CA4-22E1-06B6B1F37AD7}"/>
              </a:ext>
            </a:extLst>
          </p:cNvPr>
          <p:cNvGrpSpPr/>
          <p:nvPr/>
        </p:nvGrpSpPr>
        <p:grpSpPr>
          <a:xfrm>
            <a:off x="9695088" y="2746508"/>
            <a:ext cx="1416037" cy="635003"/>
            <a:chOff x="-1" y="-1"/>
            <a:chExt cx="2832073" cy="1270004"/>
          </a:xfrm>
        </p:grpSpPr>
        <p:sp>
          <p:nvSpPr>
            <p:cNvPr id="51" name="Rectangle">
              <a:extLst>
                <a:ext uri="{FF2B5EF4-FFF2-40B4-BE49-F238E27FC236}">
                  <a16:creationId xmlns:a16="http://schemas.microsoft.com/office/drawing/2014/main" id="{4B662566-F821-B3B4-0751-AE048E4EC085}"/>
                </a:ext>
              </a:extLst>
            </p:cNvPr>
            <p:cNvSpPr/>
            <p:nvPr/>
          </p:nvSpPr>
          <p:spPr>
            <a:xfrm>
              <a:off x="-1" y="-1"/>
              <a:ext cx="2832073" cy="1270004"/>
            </a:xfrm>
            <a:prstGeom prst="rect">
              <a:avLst/>
            </a:prstGeom>
            <a:solidFill>
              <a:srgbClr val="0A52B1"/>
            </a:solidFill>
            <a:ln w="12700" cap="flat">
              <a:noFill/>
              <a:miter lim="400000"/>
            </a:ln>
            <a:effectLst/>
          </p:spPr>
          <p:txBody>
            <a:bodyPr wrap="square" lIns="25400" tIns="25400" rIns="25400" bIns="25400" numCol="1" anchor="ctr">
              <a:noAutofit/>
            </a:bodyPr>
            <a:lstStyle/>
            <a:p>
              <a:pPr marL="0" marR="0" lvl="0" indent="0" algn="ctr" defTabSz="412750" rtl="0" eaLnBrk="1" fontAlgn="auto" latinLnBrk="0" hangingPunct="1">
                <a:lnSpc>
                  <a:spcPct val="100000"/>
                </a:lnSpc>
                <a:spcBef>
                  <a:spcPts val="0"/>
                </a:spcBef>
                <a:spcAft>
                  <a:spcPts val="0"/>
                </a:spcAft>
                <a:buClrTx/>
                <a:buSzTx/>
                <a:buFontTx/>
                <a:buNone/>
                <a:tabLst/>
                <a:defRPr sz="4200">
                  <a:solidFill>
                    <a:srgbClr val="FFFFFF"/>
                  </a:solidFill>
                  <a:latin typeface="Helvetica Neue Medium"/>
                  <a:ea typeface="Helvetica Neue Medium"/>
                  <a:cs typeface="Helvetica Neue Medium"/>
                  <a:sym typeface="Helvetica Neue Medium"/>
                </a:defRPr>
              </a:pPr>
              <a:endParaRPr kumimoji="0" sz="21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52" name="Monitor">
              <a:extLst>
                <a:ext uri="{FF2B5EF4-FFF2-40B4-BE49-F238E27FC236}">
                  <a16:creationId xmlns:a16="http://schemas.microsoft.com/office/drawing/2014/main" id="{CAB79077-3474-C294-560D-6A91FDC95B09}"/>
                </a:ext>
              </a:extLst>
            </p:cNvPr>
            <p:cNvSpPr txBox="1"/>
            <p:nvPr/>
          </p:nvSpPr>
          <p:spPr>
            <a:xfrm>
              <a:off x="-1" y="260539"/>
              <a:ext cx="2832073" cy="7489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defTabSz="825500">
                <a:defRPr sz="4200">
                  <a:solidFill>
                    <a:srgbClr val="FFFFFF"/>
                  </a:solidFill>
                  <a:latin typeface="Helvetica Neue Medium"/>
                  <a:ea typeface="Helvetica Neue Medium"/>
                  <a:cs typeface="Helvetica Neue Medium"/>
                  <a:sym typeface="Helvetica Neue Medium"/>
                </a:defRPr>
              </a:lvl1pPr>
            </a:lstStyle>
            <a:p>
              <a:pPr marL="0" marR="0" lvl="0" indent="0" algn="ctr" defTabSz="825500" rtl="0" eaLnBrk="1" fontAlgn="auto" latinLnBrk="0" hangingPunct="1">
                <a:lnSpc>
                  <a:spcPct val="100000"/>
                </a:lnSpc>
                <a:spcBef>
                  <a:spcPts val="0"/>
                </a:spcBef>
                <a:spcAft>
                  <a:spcPts val="0"/>
                </a:spcAft>
                <a:buClrTx/>
                <a:buSzTx/>
                <a:buFontTx/>
                <a:buNone/>
                <a:tabLst/>
                <a:defRPr/>
              </a:pPr>
              <a:r>
                <a:rPr kumimoji="0" sz="21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rPr>
                <a:t>Monitor</a:t>
              </a:r>
            </a:p>
          </p:txBody>
        </p:sp>
      </p:grpSp>
      <p:pic>
        <p:nvPicPr>
          <p:cNvPr id="53" name="Image" descr="Image">
            <a:extLst>
              <a:ext uri="{FF2B5EF4-FFF2-40B4-BE49-F238E27FC236}">
                <a16:creationId xmlns:a16="http://schemas.microsoft.com/office/drawing/2014/main" id="{42528A99-4E3B-5610-70B5-9A456E10A239}"/>
              </a:ext>
            </a:extLst>
          </p:cNvPr>
          <p:cNvPicPr>
            <a:picLocks noChangeAspect="1"/>
          </p:cNvPicPr>
          <p:nvPr/>
        </p:nvPicPr>
        <p:blipFill>
          <a:blip r:embed="rId3"/>
          <a:stretch>
            <a:fillRect/>
          </a:stretch>
        </p:blipFill>
        <p:spPr>
          <a:xfrm>
            <a:off x="7606424" y="4882360"/>
            <a:ext cx="4564067" cy="1897515"/>
          </a:xfrm>
          <a:prstGeom prst="rect">
            <a:avLst/>
          </a:prstGeom>
          <a:ln w="12700">
            <a:miter lim="400000"/>
          </a:ln>
        </p:spPr>
      </p:pic>
      <p:sp>
        <p:nvSpPr>
          <p:cNvPr id="2" name="Arrow: Down 1">
            <a:extLst>
              <a:ext uri="{FF2B5EF4-FFF2-40B4-BE49-F238E27FC236}">
                <a16:creationId xmlns:a16="http://schemas.microsoft.com/office/drawing/2014/main" id="{35F6BAC7-F4D6-FD0C-0A8A-6624B04F8F8D}"/>
              </a:ext>
            </a:extLst>
          </p:cNvPr>
          <p:cNvSpPr/>
          <p:nvPr/>
        </p:nvSpPr>
        <p:spPr>
          <a:xfrm>
            <a:off x="4827823" y="2048937"/>
            <a:ext cx="560159" cy="392882"/>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Continuous Integration in Practice"/>
          <p:cNvSpPr txBox="1">
            <a:spLocks noGrp="1"/>
          </p:cNvSpPr>
          <p:nvPr>
            <p:ph type="title"/>
          </p:nvPr>
        </p:nvSpPr>
        <p:spPr>
          <a:prstGeom prst="rect">
            <a:avLst/>
          </a:prstGeom>
        </p:spPr>
        <p:txBody>
          <a:bodyPr/>
          <a:lstStyle/>
          <a:p>
            <a:r>
              <a:rPr dirty="0"/>
              <a:t>CI </a:t>
            </a:r>
            <a:r>
              <a:rPr lang="en-US" dirty="0"/>
              <a:t>may be triggered by commits, pull requests, or other actions</a:t>
            </a:r>
            <a:endParaRPr dirty="0"/>
          </a:p>
        </p:txBody>
      </p:sp>
      <p:sp>
        <p:nvSpPr>
          <p:cNvPr id="71" name="Small scale, with a service like CircleCI, GitHub Actions or TravisCI"/>
          <p:cNvSpPr txBox="1">
            <a:spLocks noGrp="1"/>
          </p:cNvSpPr>
          <p:nvPr>
            <p:ph idx="1"/>
          </p:nvPr>
        </p:nvSpPr>
        <p:spPr>
          <a:prstGeom prst="rect">
            <a:avLst/>
          </a:prstGeom>
        </p:spPr>
        <p:txBody>
          <a:bodyPr/>
          <a:lstStyle/>
          <a:p>
            <a:pPr marL="0" indent="0">
              <a:buNone/>
            </a:pPr>
            <a:r>
              <a:rPr lang="en-US" dirty="0"/>
              <a:t>Example: </a:t>
            </a:r>
            <a:r>
              <a:rPr dirty="0"/>
              <a:t>Small scale</a:t>
            </a:r>
            <a:r>
              <a:rPr lang="en-US" dirty="0"/>
              <a:t> CI</a:t>
            </a:r>
            <a:r>
              <a:rPr dirty="0"/>
              <a:t>, with a service like </a:t>
            </a:r>
            <a:r>
              <a:rPr dirty="0" err="1"/>
              <a:t>CircleCI</a:t>
            </a:r>
            <a:r>
              <a:rPr dirty="0"/>
              <a:t>, GitHub Actions or </a:t>
            </a:r>
            <a:r>
              <a:rPr dirty="0" err="1"/>
              <a:t>TravisCI</a:t>
            </a:r>
            <a:endParaRPr dirty="0"/>
          </a:p>
        </p:txBody>
      </p:sp>
      <p:pic>
        <p:nvPicPr>
          <p:cNvPr id="72" name="Image" descr="Image"/>
          <p:cNvPicPr>
            <a:picLocks noChangeAspect="1"/>
          </p:cNvPicPr>
          <p:nvPr/>
        </p:nvPicPr>
        <p:blipFill>
          <a:blip r:embed="rId3"/>
          <a:stretch>
            <a:fillRect/>
          </a:stretch>
        </p:blipFill>
        <p:spPr>
          <a:xfrm>
            <a:off x="1936362" y="3709856"/>
            <a:ext cx="875110" cy="1491259"/>
          </a:xfrm>
          <a:prstGeom prst="rect">
            <a:avLst/>
          </a:prstGeom>
          <a:ln w="12700">
            <a:miter lim="400000"/>
          </a:ln>
        </p:spPr>
      </p:pic>
      <p:sp>
        <p:nvSpPr>
          <p:cNvPr id="73" name="Line"/>
          <p:cNvSpPr/>
          <p:nvPr/>
        </p:nvSpPr>
        <p:spPr>
          <a:xfrm flipV="1">
            <a:off x="2855233" y="2866912"/>
            <a:ext cx="2523510" cy="1314449"/>
          </a:xfrm>
          <a:prstGeom prst="line">
            <a:avLst/>
          </a:prstGeom>
          <a:ln w="25400">
            <a:solidFill>
              <a:srgbClr val="000000"/>
            </a:solidFill>
            <a:miter lim="400000"/>
            <a:tailEnd type="triangle"/>
          </a:ln>
        </p:spPr>
        <p:txBody>
          <a:bodyPr lIns="22859" tIns="22859" rIns="22859" bIns="22859"/>
          <a:lstStyle/>
          <a:p>
            <a:pPr marL="0" marR="0" lvl="0" indent="0" algn="ctr" defTabSz="1219169" rtl="0" eaLnBrk="1" fontAlgn="auto" latinLnBrk="0" hangingPunct="1">
              <a:lnSpc>
                <a:spcPct val="100000"/>
              </a:lnSpc>
              <a:spcBef>
                <a:spcPts val="0"/>
              </a:spcBef>
              <a:spcAft>
                <a:spcPts val="0"/>
              </a:spcAft>
              <a:buClrTx/>
              <a:buSzTx/>
              <a:buFontTx/>
              <a:buNone/>
              <a:tabLst/>
              <a:defRPr sz="2400">
                <a:solidFill>
                  <a:srgbClr val="5E5E5E"/>
                </a:solidFill>
              </a:defRPr>
            </a:pPr>
            <a:endParaRPr kumimoji="0" sz="1200" b="0" i="0" u="none" strike="noStrike" kern="1200" cap="none" spc="0" normalizeH="0" baseline="0" noProof="0">
              <a:ln>
                <a:noFill/>
              </a:ln>
              <a:solidFill>
                <a:srgbClr val="5E5E5E"/>
              </a:solidFill>
              <a:effectLst/>
              <a:uLnTx/>
              <a:uFillTx/>
              <a:latin typeface="Calibri" panose="020F0502020204030204"/>
              <a:ea typeface="+mn-ea"/>
              <a:cs typeface="+mn-cs"/>
            </a:endParaRPr>
          </a:p>
        </p:txBody>
      </p:sp>
      <p:sp>
        <p:nvSpPr>
          <p:cNvPr id="74" name="Commits code to"/>
          <p:cNvSpPr txBox="1"/>
          <p:nvPr/>
        </p:nvSpPr>
        <p:spPr>
          <a:xfrm>
            <a:off x="2586486" y="2705361"/>
            <a:ext cx="2207655"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algn="ctr" defTabSz="821529">
              <a:defRPr sz="5000" i="1"/>
            </a:lvl1pPr>
          </a:lstStyle>
          <a:p>
            <a:pPr marL="0" marR="0" lvl="0" indent="0" algn="ctr" defTabSz="821529" rtl="0" eaLnBrk="1" fontAlgn="auto" latinLnBrk="0" hangingPunct="1">
              <a:lnSpc>
                <a:spcPct val="100000"/>
              </a:lnSpc>
              <a:spcBef>
                <a:spcPts val="0"/>
              </a:spcBef>
              <a:spcAft>
                <a:spcPts val="0"/>
              </a:spcAft>
              <a:buClrTx/>
              <a:buSzTx/>
              <a:buFontTx/>
              <a:buNone/>
              <a:tabLst/>
              <a:defRPr/>
            </a:pPr>
            <a:r>
              <a:rPr kumimoji="0" sz="2500" b="0" i="1" u="none" strike="noStrike" kern="1200" cap="none" spc="0" normalizeH="0" baseline="0" noProof="0">
                <a:ln>
                  <a:noFill/>
                </a:ln>
                <a:solidFill>
                  <a:prstClr val="black"/>
                </a:solidFill>
                <a:effectLst/>
                <a:uLnTx/>
                <a:uFillTx/>
                <a:latin typeface="Calibri" panose="020F0502020204030204"/>
                <a:ea typeface="+mn-ea"/>
                <a:cs typeface="+mn-cs"/>
              </a:rPr>
              <a:t>commits code to</a:t>
            </a:r>
          </a:p>
        </p:txBody>
      </p:sp>
      <p:pic>
        <p:nvPicPr>
          <p:cNvPr id="75" name="Image" descr="Image"/>
          <p:cNvPicPr>
            <a:picLocks noChangeAspect="1"/>
          </p:cNvPicPr>
          <p:nvPr/>
        </p:nvPicPr>
        <p:blipFill>
          <a:blip r:embed="rId4"/>
          <a:stretch>
            <a:fillRect/>
          </a:stretch>
        </p:blipFill>
        <p:spPr>
          <a:xfrm>
            <a:off x="5407687" y="2245532"/>
            <a:ext cx="1495053" cy="1242763"/>
          </a:xfrm>
          <a:prstGeom prst="rect">
            <a:avLst/>
          </a:prstGeom>
          <a:ln w="12700">
            <a:miter lim="400000"/>
          </a:ln>
        </p:spPr>
      </p:pic>
      <p:sp>
        <p:nvSpPr>
          <p:cNvPr id="76" name="Developer"/>
          <p:cNvSpPr txBox="1"/>
          <p:nvPr/>
        </p:nvSpPr>
        <p:spPr>
          <a:xfrm>
            <a:off x="1736533" y="3207248"/>
            <a:ext cx="1444625"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algn="ctr" defTabSz="821529">
              <a:defRPr sz="5000" b="1"/>
            </a:lvl1pPr>
          </a:lstStyle>
          <a:p>
            <a:pPr marL="0" marR="0" lvl="0" indent="0" algn="ctr" defTabSz="821529" rtl="0" eaLnBrk="1" fontAlgn="auto" latinLnBrk="0" hangingPunct="1">
              <a:lnSpc>
                <a:spcPct val="100000"/>
              </a:lnSpc>
              <a:spcBef>
                <a:spcPts val="0"/>
              </a:spcBef>
              <a:spcAft>
                <a:spcPts val="0"/>
              </a:spcAft>
              <a:buClrTx/>
              <a:buSzTx/>
              <a:buFontTx/>
              <a:buNone/>
              <a:tabLst/>
              <a:defRPr/>
            </a:pPr>
            <a:r>
              <a:rPr kumimoji="0" sz="2500" b="1" i="0" u="none" strike="noStrike" kern="1200" cap="none" spc="0" normalizeH="0" baseline="0" noProof="0">
                <a:ln>
                  <a:noFill/>
                </a:ln>
                <a:solidFill>
                  <a:prstClr val="black"/>
                </a:solidFill>
                <a:effectLst/>
                <a:uLnTx/>
                <a:uFillTx/>
                <a:latin typeface="Calibri" panose="020F0502020204030204"/>
                <a:ea typeface="+mn-ea"/>
                <a:cs typeface="+mn-cs"/>
              </a:rPr>
              <a:t>Developer</a:t>
            </a:r>
          </a:p>
        </p:txBody>
      </p:sp>
      <p:pic>
        <p:nvPicPr>
          <p:cNvPr id="77" name="Image" descr="Image"/>
          <p:cNvPicPr>
            <a:picLocks noChangeAspect="1"/>
          </p:cNvPicPr>
          <p:nvPr/>
        </p:nvPicPr>
        <p:blipFill>
          <a:blip r:embed="rId5"/>
          <a:stretch>
            <a:fillRect/>
          </a:stretch>
        </p:blipFill>
        <p:spPr>
          <a:xfrm>
            <a:off x="9162056" y="3981657"/>
            <a:ext cx="955283" cy="947656"/>
          </a:xfrm>
          <a:prstGeom prst="rect">
            <a:avLst/>
          </a:prstGeom>
          <a:ln w="12700">
            <a:miter lim="400000"/>
          </a:ln>
        </p:spPr>
      </p:pic>
      <p:sp>
        <p:nvSpPr>
          <p:cNvPr id="78" name="GitHub"/>
          <p:cNvSpPr txBox="1"/>
          <p:nvPr/>
        </p:nvSpPr>
        <p:spPr>
          <a:xfrm>
            <a:off x="5690766" y="1819166"/>
            <a:ext cx="1009891"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algn="ctr" defTabSz="821529">
              <a:defRPr sz="5000" b="1"/>
            </a:lvl1pPr>
          </a:lstStyle>
          <a:p>
            <a:pPr marL="0" marR="0" lvl="0" indent="0" algn="ctr" defTabSz="821529" rtl="0" eaLnBrk="1" fontAlgn="auto" latinLnBrk="0" hangingPunct="1">
              <a:lnSpc>
                <a:spcPct val="100000"/>
              </a:lnSpc>
              <a:spcBef>
                <a:spcPts val="0"/>
              </a:spcBef>
              <a:spcAft>
                <a:spcPts val="0"/>
              </a:spcAft>
              <a:buClrTx/>
              <a:buSzTx/>
              <a:buFontTx/>
              <a:buNone/>
              <a:tabLst/>
              <a:defRPr/>
            </a:pPr>
            <a:r>
              <a:rPr kumimoji="0" sz="2500" b="1" i="0" u="none" strike="noStrike" kern="1200" cap="none" spc="0" normalizeH="0" baseline="0" noProof="0">
                <a:ln>
                  <a:noFill/>
                </a:ln>
                <a:solidFill>
                  <a:prstClr val="black"/>
                </a:solidFill>
                <a:effectLst/>
                <a:uLnTx/>
                <a:uFillTx/>
                <a:latin typeface="Calibri" panose="020F0502020204030204"/>
                <a:ea typeface="+mn-ea"/>
                <a:cs typeface="+mn-cs"/>
              </a:rPr>
              <a:t>GitHub</a:t>
            </a:r>
          </a:p>
        </p:txBody>
      </p:sp>
      <p:sp>
        <p:nvSpPr>
          <p:cNvPr id="79" name="Line"/>
          <p:cNvSpPr/>
          <p:nvPr/>
        </p:nvSpPr>
        <p:spPr>
          <a:xfrm flipH="1" flipV="1">
            <a:off x="6837513" y="2906716"/>
            <a:ext cx="1558155" cy="1040244"/>
          </a:xfrm>
          <a:prstGeom prst="line">
            <a:avLst/>
          </a:prstGeom>
          <a:ln w="25400">
            <a:solidFill>
              <a:srgbClr val="000000"/>
            </a:solidFill>
            <a:miter lim="400000"/>
            <a:tailEnd type="triangle"/>
          </a:ln>
        </p:spPr>
        <p:txBody>
          <a:bodyPr lIns="22859" tIns="22859" rIns="22859" bIns="22859"/>
          <a:lstStyle/>
          <a:p>
            <a:pPr marL="0" marR="0" lvl="0" indent="0" algn="ctr" defTabSz="1219169" rtl="0" eaLnBrk="1" fontAlgn="auto" latinLnBrk="0" hangingPunct="1">
              <a:lnSpc>
                <a:spcPct val="100000"/>
              </a:lnSpc>
              <a:spcBef>
                <a:spcPts val="0"/>
              </a:spcBef>
              <a:spcAft>
                <a:spcPts val="0"/>
              </a:spcAft>
              <a:buClrTx/>
              <a:buSzTx/>
              <a:buFontTx/>
              <a:buNone/>
              <a:tabLst/>
              <a:defRPr sz="2400">
                <a:solidFill>
                  <a:srgbClr val="5E5E5E"/>
                </a:solidFill>
              </a:defRPr>
            </a:pPr>
            <a:endParaRPr kumimoji="0" sz="1200" b="0" i="0" u="none" strike="noStrike" kern="1200" cap="none" spc="0" normalizeH="0" baseline="0" noProof="0">
              <a:ln>
                <a:noFill/>
              </a:ln>
              <a:solidFill>
                <a:srgbClr val="5E5E5E"/>
              </a:solidFill>
              <a:effectLst/>
              <a:uLnTx/>
              <a:uFillTx/>
              <a:latin typeface="Calibri" panose="020F0502020204030204"/>
              <a:ea typeface="+mn-ea"/>
              <a:cs typeface="+mn-cs"/>
            </a:endParaRPr>
          </a:p>
        </p:txBody>
      </p:sp>
      <p:sp>
        <p:nvSpPr>
          <p:cNvPr id="80" name="TravisCI"/>
          <p:cNvSpPr txBox="1"/>
          <p:nvPr/>
        </p:nvSpPr>
        <p:spPr>
          <a:xfrm>
            <a:off x="9217531" y="5063994"/>
            <a:ext cx="844333" cy="364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algn="ctr" defTabSz="821529">
              <a:defRPr sz="3800" b="1"/>
            </a:lvl1pPr>
          </a:lstStyle>
          <a:p>
            <a:pPr marL="0" marR="0" lvl="0" indent="0" algn="ctr" defTabSz="821529" rtl="0" eaLnBrk="1" fontAlgn="auto" latinLnBrk="0" hangingPunct="1">
              <a:lnSpc>
                <a:spcPct val="100000"/>
              </a:lnSpc>
              <a:spcBef>
                <a:spcPts val="0"/>
              </a:spcBef>
              <a:spcAft>
                <a:spcPts val="0"/>
              </a:spcAft>
              <a:buClrTx/>
              <a:buSzTx/>
              <a:buFontTx/>
              <a:buNone/>
              <a:tabLst/>
              <a:defRPr/>
            </a:pPr>
            <a:r>
              <a:rPr kumimoji="0" sz="1900" b="1" i="0" u="none" strike="noStrike" kern="1200" cap="none" spc="0" normalizeH="0" baseline="0" noProof="0">
                <a:ln>
                  <a:noFill/>
                </a:ln>
                <a:solidFill>
                  <a:prstClr val="black"/>
                </a:solidFill>
                <a:effectLst/>
                <a:uLnTx/>
                <a:uFillTx/>
                <a:latin typeface="Calibri" panose="020F0502020204030204"/>
                <a:ea typeface="+mn-ea"/>
                <a:cs typeface="+mn-cs"/>
              </a:rPr>
              <a:t>TravisCI</a:t>
            </a:r>
          </a:p>
        </p:txBody>
      </p:sp>
      <p:sp>
        <p:nvSpPr>
          <p:cNvPr id="81" name="Checks for updates"/>
          <p:cNvSpPr txBox="1"/>
          <p:nvPr/>
        </p:nvSpPr>
        <p:spPr>
          <a:xfrm>
            <a:off x="7436827" y="2811523"/>
            <a:ext cx="2482345"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algn="ctr" defTabSz="821529">
              <a:defRPr sz="5000" i="1"/>
            </a:lvl1pPr>
          </a:lstStyle>
          <a:p>
            <a:pPr marL="0" marR="0" lvl="0" indent="0" algn="ctr" defTabSz="821529" rtl="0" eaLnBrk="1" fontAlgn="auto" latinLnBrk="0" hangingPunct="1">
              <a:lnSpc>
                <a:spcPct val="100000"/>
              </a:lnSpc>
              <a:spcBef>
                <a:spcPts val="0"/>
              </a:spcBef>
              <a:spcAft>
                <a:spcPts val="0"/>
              </a:spcAft>
              <a:buClrTx/>
              <a:buSzTx/>
              <a:buFontTx/>
              <a:buNone/>
              <a:tabLst/>
              <a:defRPr/>
            </a:pPr>
            <a:r>
              <a:rPr kumimoji="0" sz="2500" b="0" i="1" u="none" strike="noStrike" kern="1200" cap="none" spc="0" normalizeH="0" baseline="0" noProof="0">
                <a:ln>
                  <a:noFill/>
                </a:ln>
                <a:solidFill>
                  <a:prstClr val="black"/>
                </a:solidFill>
                <a:effectLst/>
                <a:uLnTx/>
                <a:uFillTx/>
                <a:latin typeface="Calibri" panose="020F0502020204030204"/>
                <a:ea typeface="+mn-ea"/>
                <a:cs typeface="+mn-cs"/>
              </a:rPr>
              <a:t>checks for updates</a:t>
            </a:r>
          </a:p>
        </p:txBody>
      </p:sp>
      <p:sp>
        <p:nvSpPr>
          <p:cNvPr id="82" name="Runs build for each commit"/>
          <p:cNvSpPr txBox="1"/>
          <p:nvPr/>
        </p:nvSpPr>
        <p:spPr>
          <a:xfrm>
            <a:off x="7334138" y="5686386"/>
            <a:ext cx="2970480" cy="903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algn="ctr" defTabSz="821529">
              <a:defRPr sz="5400">
                <a:latin typeface="Helvetica Light"/>
                <a:ea typeface="Helvetica Light"/>
                <a:cs typeface="Helvetica Light"/>
                <a:sym typeface="Helvetica Light"/>
              </a:defRPr>
            </a:lvl1pPr>
          </a:lstStyle>
          <a:p>
            <a:pPr marL="0" marR="0" lvl="0" indent="0" algn="ctr" defTabSz="821529" rtl="0" eaLnBrk="1" fontAlgn="auto" latinLnBrk="0" hangingPunct="1">
              <a:lnSpc>
                <a:spcPct val="100000"/>
              </a:lnSpc>
              <a:spcBef>
                <a:spcPts val="0"/>
              </a:spcBef>
              <a:spcAft>
                <a:spcPts val="0"/>
              </a:spcAft>
              <a:buClrTx/>
              <a:buSzTx/>
              <a:buFontTx/>
              <a:buNone/>
              <a:tabLst/>
              <a:defRPr/>
            </a:pPr>
            <a:r>
              <a:rPr kumimoji="0" sz="2700" b="0" i="0" u="none" strike="noStrike" kern="1200" cap="none" spc="0" normalizeH="0" baseline="0" noProof="0">
                <a:ln>
                  <a:noFill/>
                </a:ln>
                <a:solidFill>
                  <a:prstClr val="black"/>
                </a:solidFill>
                <a:effectLst/>
                <a:uLnTx/>
                <a:uFillTx/>
                <a:latin typeface="Helvetica Light"/>
                <a:sym typeface="Helvetica Light"/>
              </a:rPr>
              <a:t>Runs build for each commit</a:t>
            </a:r>
          </a:p>
        </p:txBody>
      </p:sp>
      <p:pic>
        <p:nvPicPr>
          <p:cNvPr id="83" name="Image" descr="Image"/>
          <p:cNvPicPr>
            <a:picLocks noChangeAspect="1"/>
          </p:cNvPicPr>
          <p:nvPr/>
        </p:nvPicPr>
        <p:blipFill>
          <a:blip r:embed="rId6"/>
          <a:stretch>
            <a:fillRect/>
          </a:stretch>
        </p:blipFill>
        <p:spPr>
          <a:xfrm>
            <a:off x="8057342" y="4063909"/>
            <a:ext cx="833439" cy="833439"/>
          </a:xfrm>
          <a:prstGeom prst="rect">
            <a:avLst/>
          </a:prstGeom>
          <a:ln w="12700">
            <a:miter lim="400000"/>
          </a:ln>
        </p:spPr>
      </p:pic>
      <p:sp>
        <p:nvSpPr>
          <p:cNvPr id="84" name="GitHub Actions"/>
          <p:cNvSpPr txBox="1"/>
          <p:nvPr/>
        </p:nvSpPr>
        <p:spPr>
          <a:xfrm>
            <a:off x="8175747" y="4964961"/>
            <a:ext cx="827149" cy="656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p>
            <a:pPr marL="0" marR="0" lvl="0" indent="0" algn="ctr" defTabSz="410765" rtl="0" eaLnBrk="1" fontAlgn="auto" latinLnBrk="0" hangingPunct="1">
              <a:lnSpc>
                <a:spcPct val="100000"/>
              </a:lnSpc>
              <a:spcBef>
                <a:spcPts val="0"/>
              </a:spcBef>
              <a:spcAft>
                <a:spcPts val="0"/>
              </a:spcAft>
              <a:buClrTx/>
              <a:buSzTx/>
              <a:buFontTx/>
              <a:buNone/>
              <a:tabLst/>
              <a:defRPr sz="3800" b="1"/>
            </a:pPr>
            <a:r>
              <a:rPr kumimoji="0" sz="1900" b="1" i="0" u="none" strike="noStrike" kern="1200" cap="none" spc="0" normalizeH="0" baseline="0" noProof="0">
                <a:ln>
                  <a:noFill/>
                </a:ln>
                <a:solidFill>
                  <a:prstClr val="black"/>
                </a:solidFill>
                <a:effectLst/>
                <a:uLnTx/>
                <a:uFillTx/>
                <a:latin typeface="Calibri" panose="020F0502020204030204"/>
                <a:ea typeface="+mn-ea"/>
                <a:cs typeface="+mn-cs"/>
              </a:rPr>
              <a:t>GitHub</a:t>
            </a:r>
            <a:br>
              <a:rPr kumimoji="0" sz="1900" b="1" i="0" u="none" strike="noStrike" kern="1200" cap="none" spc="0" normalizeH="0" baseline="0" noProof="0">
                <a:ln>
                  <a:noFill/>
                </a:ln>
                <a:solidFill>
                  <a:prstClr val="black"/>
                </a:solidFill>
                <a:effectLst/>
                <a:uLnTx/>
                <a:uFillTx/>
                <a:latin typeface="Calibri" panose="020F0502020204030204"/>
                <a:ea typeface="+mn-ea"/>
                <a:cs typeface="+mn-cs"/>
              </a:rPr>
            </a:br>
            <a:r>
              <a:rPr kumimoji="0" sz="1900" b="1" i="0" u="none" strike="noStrike" kern="1200" cap="none" spc="0" normalizeH="0" baseline="0" noProof="0">
                <a:ln>
                  <a:noFill/>
                </a:ln>
                <a:solidFill>
                  <a:prstClr val="black"/>
                </a:solidFill>
                <a:effectLst/>
                <a:uLnTx/>
                <a:uFillTx/>
                <a:latin typeface="Calibri" panose="020F0502020204030204"/>
                <a:ea typeface="+mn-ea"/>
                <a:cs typeface="+mn-cs"/>
              </a:rPr>
              <a:t>Actions</a:t>
            </a:r>
          </a:p>
        </p:txBody>
      </p:sp>
      <p:pic>
        <p:nvPicPr>
          <p:cNvPr id="85" name="Image" descr="Image"/>
          <p:cNvPicPr>
            <a:picLocks noChangeAspect="1"/>
          </p:cNvPicPr>
          <p:nvPr/>
        </p:nvPicPr>
        <p:blipFill>
          <a:blip r:embed="rId7"/>
          <a:stretch>
            <a:fillRect/>
          </a:stretch>
        </p:blipFill>
        <p:spPr>
          <a:xfrm>
            <a:off x="7060464" y="4155380"/>
            <a:ext cx="833439" cy="833439"/>
          </a:xfrm>
          <a:prstGeom prst="rect">
            <a:avLst/>
          </a:prstGeom>
          <a:ln w="12700">
            <a:miter lim="400000"/>
          </a:ln>
        </p:spPr>
      </p:pic>
      <p:sp>
        <p:nvSpPr>
          <p:cNvPr id="86" name="CircleCI"/>
          <p:cNvSpPr txBox="1"/>
          <p:nvPr/>
        </p:nvSpPr>
        <p:spPr>
          <a:xfrm>
            <a:off x="7066141" y="5111155"/>
            <a:ext cx="822083" cy="364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algn="ctr" defTabSz="821529">
              <a:defRPr sz="3800" b="1"/>
            </a:lvl1pPr>
          </a:lstStyle>
          <a:p>
            <a:pPr marL="0" marR="0" lvl="0" indent="0" algn="ctr" defTabSz="821529" rtl="0" eaLnBrk="1" fontAlgn="auto" latinLnBrk="0" hangingPunct="1">
              <a:lnSpc>
                <a:spcPct val="100000"/>
              </a:lnSpc>
              <a:spcBef>
                <a:spcPts val="0"/>
              </a:spcBef>
              <a:spcAft>
                <a:spcPts val="0"/>
              </a:spcAft>
              <a:buClrTx/>
              <a:buSzTx/>
              <a:buFontTx/>
              <a:buNone/>
              <a:tabLst/>
              <a:defRPr/>
            </a:pPr>
            <a:r>
              <a:rPr kumimoji="0" sz="1900" b="1" i="0" u="none" strike="noStrike" kern="1200" cap="none" spc="0" normalizeH="0" baseline="0" noProof="0">
                <a:ln>
                  <a:noFill/>
                </a:ln>
                <a:solidFill>
                  <a:prstClr val="black"/>
                </a:solidFill>
                <a:effectLst/>
                <a:uLnTx/>
                <a:uFillTx/>
                <a:latin typeface="Calibri" panose="020F0502020204030204"/>
                <a:ea typeface="+mn-ea"/>
                <a:cs typeface="+mn-cs"/>
              </a:rPr>
              <a:t>CircleCI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he Power of Automating Feedback Loops"/>
          <p:cNvSpPr txBox="1">
            <a:spLocks noGrp="1"/>
          </p:cNvSpPr>
          <p:nvPr>
            <p:ph type="title"/>
          </p:nvPr>
        </p:nvSpPr>
        <p:spPr>
          <a:prstGeom prst="rect">
            <a:avLst/>
          </a:prstGeom>
        </p:spPr>
        <p:txBody>
          <a:bodyPr>
            <a:normAutofit/>
          </a:bodyPr>
          <a:lstStyle/>
          <a:p>
            <a:r>
              <a:rPr lang="en-US" dirty="0"/>
              <a:t>Automating Feedback Loops is Powerful</a:t>
            </a:r>
            <a:endParaRPr dirty="0"/>
          </a:p>
        </p:txBody>
      </p:sp>
      <p:sp>
        <p:nvSpPr>
          <p:cNvPr id="267" name="Consider tasks that are done by dozens of developers"/>
          <p:cNvSpPr txBox="1">
            <a:spLocks noGrp="1"/>
          </p:cNvSpPr>
          <p:nvPr>
            <p:ph idx="1"/>
          </p:nvPr>
        </p:nvSpPr>
        <p:spPr>
          <a:prstGeom prst="rect">
            <a:avLst/>
          </a:prstGeom>
        </p:spPr>
        <p:txBody>
          <a:bodyPr>
            <a:normAutofit/>
          </a:bodyPr>
          <a:lstStyle/>
          <a:p>
            <a:pPr marL="0" indent="0" algn="ctr">
              <a:buNone/>
            </a:pPr>
            <a:r>
              <a:rPr dirty="0"/>
              <a:t>Consider tasks that are done by </a:t>
            </a:r>
            <a:r>
              <a:rPr i="1" dirty="0"/>
              <a:t>dozens</a:t>
            </a:r>
            <a:r>
              <a:rPr dirty="0"/>
              <a:t> of developers</a:t>
            </a:r>
            <a:r>
              <a:rPr lang="en-US" dirty="0"/>
              <a:t> (e.g. testing/deployment)</a:t>
            </a:r>
            <a:endParaRPr dirty="0"/>
          </a:p>
        </p:txBody>
      </p:sp>
      <p:pic>
        <p:nvPicPr>
          <p:cNvPr id="269" name="Image" descr="Image"/>
          <p:cNvPicPr>
            <a:picLocks noChangeAspect="1"/>
          </p:cNvPicPr>
          <p:nvPr/>
        </p:nvPicPr>
        <p:blipFill>
          <a:blip r:embed="rId3"/>
          <a:stretch>
            <a:fillRect/>
          </a:stretch>
        </p:blipFill>
        <p:spPr>
          <a:xfrm>
            <a:off x="3405136" y="2351520"/>
            <a:ext cx="4793984" cy="3894850"/>
          </a:xfrm>
          <a:prstGeom prst="rect">
            <a:avLst/>
          </a:prstGeom>
          <a:ln w="12700">
            <a:miter lim="400000"/>
          </a:ln>
        </p:spPr>
      </p:pic>
      <p:sp>
        <p:nvSpPr>
          <p:cNvPr id="270" name="© Randal Munroe/xkcd, licensed CC-BY-SA…"/>
          <p:cNvSpPr txBox="1"/>
          <p:nvPr/>
        </p:nvSpPr>
        <p:spPr>
          <a:xfrm>
            <a:off x="4591050" y="6427093"/>
            <a:ext cx="2051844"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a:ln>
                  <a:noFill/>
                </a:ln>
                <a:solidFill>
                  <a:prstClr val="black"/>
                </a:solidFill>
                <a:effectLst/>
                <a:uLnTx/>
                <a:uFillTx/>
                <a:latin typeface="Calibri" panose="020F0502020204030204"/>
                <a:ea typeface="+mn-ea"/>
                <a:cs typeface="+mn-cs"/>
              </a:rPr>
              <a:t>© Randal Munroe/xkcd, licensed CC-BY-SA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900" b="0" i="0" u="sng" strike="noStrike" kern="1200" cap="none" spc="0" normalizeH="0" baseline="0" noProof="0">
                <a:ln>
                  <a:noFill/>
                </a:ln>
                <a:solidFill>
                  <a:srgbClr val="0000FF"/>
                </a:solidFill>
                <a:effectLst/>
                <a:uLnTx/>
                <a:uFill>
                  <a:solidFill>
                    <a:srgbClr val="0000FF"/>
                  </a:solidFill>
                </a:uFill>
                <a:latin typeface="Calibri" panose="020F0502020204030204"/>
                <a:ea typeface="+mn-ea"/>
                <a:cs typeface="+mn-cs"/>
                <a:hlinkClick r:id="rId4"/>
              </a:rPr>
              <a:t>https://xkcd.com/1205/</a:t>
            </a:r>
            <a:r>
              <a:rPr kumimoji="0" sz="9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B227B-7A54-3BE2-5DC5-5523E0685952}"/>
              </a:ext>
            </a:extLst>
          </p:cNvPr>
          <p:cNvSpPr>
            <a:spLocks noGrp="1"/>
          </p:cNvSpPr>
          <p:nvPr>
            <p:ph type="title"/>
          </p:nvPr>
        </p:nvSpPr>
        <p:spPr/>
        <p:txBody>
          <a:bodyPr/>
          <a:lstStyle/>
          <a:p>
            <a:r>
              <a:rPr lang="en-US" dirty="0"/>
              <a:t>Typical CI pipeline</a:t>
            </a:r>
          </a:p>
        </p:txBody>
      </p:sp>
      <p:sp>
        <p:nvSpPr>
          <p:cNvPr id="3" name="Content Placeholder 2">
            <a:extLst>
              <a:ext uri="{FF2B5EF4-FFF2-40B4-BE49-F238E27FC236}">
                <a16:creationId xmlns:a16="http://schemas.microsoft.com/office/drawing/2014/main" id="{DDEF0998-B9FE-68A1-9410-AF962CA33FC4}"/>
              </a:ext>
            </a:extLst>
          </p:cNvPr>
          <p:cNvSpPr>
            <a:spLocks noGrp="1"/>
          </p:cNvSpPr>
          <p:nvPr>
            <p:ph idx="1"/>
          </p:nvPr>
        </p:nvSpPr>
        <p:spPr>
          <a:xfrm>
            <a:off x="838200" y="1500160"/>
            <a:ext cx="6753727" cy="4351338"/>
          </a:xfrm>
        </p:spPr>
        <p:txBody>
          <a:bodyPr/>
          <a:lstStyle/>
          <a:p>
            <a:r>
              <a:rPr lang="en-US" dirty="0"/>
              <a:t>Set up testing environment</a:t>
            </a:r>
          </a:p>
          <a:p>
            <a:r>
              <a:rPr lang="en-US" dirty="0"/>
              <a:t>Set up tests</a:t>
            </a:r>
          </a:p>
          <a:p>
            <a:r>
              <a:rPr lang="en-US" dirty="0"/>
              <a:t>Set up multiple input</a:t>
            </a:r>
          </a:p>
          <a:p>
            <a:r>
              <a:rPr lang="en-US" dirty="0"/>
              <a:t>Run all tests against all inputs </a:t>
            </a:r>
          </a:p>
          <a:p>
            <a:pPr lvl="1"/>
            <a:r>
              <a:rPr lang="en-US" dirty="0"/>
              <a:t>(preferably in parallel)</a:t>
            </a:r>
          </a:p>
          <a:p>
            <a:r>
              <a:rPr lang="en-US" dirty="0"/>
              <a:t>Record results and performance in central </a:t>
            </a:r>
            <a:r>
              <a:rPr lang="en-US" dirty="0" err="1"/>
              <a:t>db</a:t>
            </a:r>
            <a:endParaRPr lang="en-US" dirty="0"/>
          </a:p>
        </p:txBody>
      </p:sp>
      <p:sp>
        <p:nvSpPr>
          <p:cNvPr id="4" name="Slide Number Placeholder 3">
            <a:extLst>
              <a:ext uri="{FF2B5EF4-FFF2-40B4-BE49-F238E27FC236}">
                <a16:creationId xmlns:a16="http://schemas.microsoft.com/office/drawing/2014/main" id="{9FD36390-9BE4-D7A2-2D81-E2341C21C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7ECAED23-6B44-8A83-5312-134B16AAF7BC}"/>
              </a:ext>
            </a:extLst>
          </p:cNvPr>
          <p:cNvGrpSpPr/>
          <p:nvPr/>
        </p:nvGrpSpPr>
        <p:grpSpPr>
          <a:xfrm>
            <a:off x="8229597" y="1997244"/>
            <a:ext cx="3505199" cy="2680053"/>
            <a:chOff x="7460242" y="1855042"/>
            <a:chExt cx="4527992" cy="3334439"/>
          </a:xfrm>
        </p:grpSpPr>
        <p:sp>
          <p:nvSpPr>
            <p:cNvPr id="6" name="Combine">
              <a:extLst>
                <a:ext uri="{FF2B5EF4-FFF2-40B4-BE49-F238E27FC236}">
                  <a16:creationId xmlns:a16="http://schemas.microsoft.com/office/drawing/2014/main" id="{927A5330-E372-5216-FC3F-10B8CD706DE8}"/>
                </a:ext>
              </a:extLst>
            </p:cNvPr>
            <p:cNvSpPr txBox="1"/>
            <p:nvPr/>
          </p:nvSpPr>
          <p:spPr>
            <a:xfrm>
              <a:off x="10847476" y="4312390"/>
              <a:ext cx="983247" cy="3279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7860" tIns="17860" rIns="17860" bIns="17860" anchor="ctr"/>
            <a:lstStyle>
              <a:lvl1pPr defTabSz="821531">
                <a:defRPr sz="2500" b="1">
                  <a:solidFill>
                    <a:srgbClr val="000000"/>
                  </a:solidFill>
                  <a:latin typeface="+mn-lt"/>
                  <a:ea typeface="+mn-ea"/>
                  <a:cs typeface="+mn-cs"/>
                  <a:sym typeface="Helvetica"/>
                </a:defRPr>
              </a:lvl1pPr>
            </a:lstStyle>
            <a:p>
              <a:pPr marL="0" marR="0" lvl="0" indent="0" algn="l" defTabSz="821531" rtl="0" eaLnBrk="1" fontAlgn="auto" latinLnBrk="0" hangingPunct="1">
                <a:lnSpc>
                  <a:spcPct val="100000"/>
                </a:lnSpc>
                <a:spcBef>
                  <a:spcPts val="0"/>
                </a:spcBef>
                <a:spcAft>
                  <a:spcPts val="0"/>
                </a:spcAft>
                <a:buClrTx/>
                <a:buSzTx/>
                <a:buFontTx/>
                <a:buNone/>
                <a:tabLst/>
                <a:defRPr/>
              </a:pPr>
              <a:r>
                <a:rPr kumimoji="0" sz="625" b="1" i="0" u="none" strike="noStrike" kern="1200" cap="none" spc="0" normalizeH="0" baseline="0" noProof="0">
                  <a:ln>
                    <a:noFill/>
                  </a:ln>
                  <a:solidFill>
                    <a:srgbClr val="000000"/>
                  </a:solidFill>
                  <a:effectLst/>
                  <a:uLnTx/>
                  <a:uFillTx/>
                  <a:latin typeface="Calibri" panose="020F0502020204030204"/>
                  <a:ea typeface="+mn-ea"/>
                  <a:cs typeface="+mn-cs"/>
                  <a:sym typeface="Helvetica"/>
                </a:rPr>
                <a:t>Combine</a:t>
              </a:r>
            </a:p>
          </p:txBody>
        </p:sp>
        <p:sp>
          <p:nvSpPr>
            <p:cNvPr id="7" name="Line">
              <a:extLst>
                <a:ext uri="{FF2B5EF4-FFF2-40B4-BE49-F238E27FC236}">
                  <a16:creationId xmlns:a16="http://schemas.microsoft.com/office/drawing/2014/main" id="{C3A83C25-9C99-9282-8FCA-D07D1E5AF27B}"/>
                </a:ext>
              </a:extLst>
            </p:cNvPr>
            <p:cNvSpPr/>
            <p:nvPr/>
          </p:nvSpPr>
          <p:spPr>
            <a:xfrm flipV="1">
              <a:off x="9711783" y="4130959"/>
              <a:ext cx="1" cy="690794"/>
            </a:xfrm>
            <a:prstGeom prst="line">
              <a:avLst/>
            </a:prstGeom>
            <a:ln w="25400">
              <a:solidFill>
                <a:srgbClr val="000000"/>
              </a:solidFill>
              <a:miter lim="400000"/>
            </a:ln>
          </p:spPr>
          <p:txBody>
            <a:bodyPr lIns="17860" tIns="17860" rIns="17860" bIns="17860" anchor="ctr"/>
            <a:lstStyle/>
            <a:p>
              <a:pPr marL="0" marR="0" lvl="0" indent="0" algn="l" defTabSz="205383"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800" b="0" i="0" u="none" strike="noStrike" kern="1200" cap="none" spc="0" normalizeH="0" baseline="0" noProof="0">
                <a:ln>
                  <a:noFill/>
                </a:ln>
                <a:solidFill>
                  <a:srgbClr val="000000"/>
                </a:solidFill>
                <a:effectLst/>
                <a:uLnTx/>
                <a:uFillTx/>
                <a:latin typeface="Helvetica Light"/>
                <a:sym typeface="Helvetica Light"/>
              </a:endParaRPr>
            </a:p>
          </p:txBody>
        </p:sp>
        <p:sp>
          <p:nvSpPr>
            <p:cNvPr id="8" name="Line">
              <a:extLst>
                <a:ext uri="{FF2B5EF4-FFF2-40B4-BE49-F238E27FC236}">
                  <a16:creationId xmlns:a16="http://schemas.microsoft.com/office/drawing/2014/main" id="{42DA03BD-7117-2C04-EA4C-3B2C3DF15638}"/>
                </a:ext>
              </a:extLst>
            </p:cNvPr>
            <p:cNvSpPr/>
            <p:nvPr/>
          </p:nvSpPr>
          <p:spPr>
            <a:xfrm flipH="1" flipV="1">
              <a:off x="8807930" y="4130959"/>
              <a:ext cx="901862" cy="690794"/>
            </a:xfrm>
            <a:prstGeom prst="line">
              <a:avLst/>
            </a:prstGeom>
            <a:ln w="25400">
              <a:solidFill>
                <a:srgbClr val="000000"/>
              </a:solidFill>
              <a:miter lim="400000"/>
            </a:ln>
          </p:spPr>
          <p:txBody>
            <a:bodyPr lIns="17860" tIns="17860" rIns="17860" bIns="17860" anchor="ctr"/>
            <a:lstStyle/>
            <a:p>
              <a:pPr marL="0" marR="0" lvl="0" indent="0" algn="l" defTabSz="205383"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800" b="0" i="0" u="none" strike="noStrike" kern="1200" cap="none" spc="0" normalizeH="0" baseline="0" noProof="0">
                <a:ln>
                  <a:noFill/>
                </a:ln>
                <a:solidFill>
                  <a:srgbClr val="000000"/>
                </a:solidFill>
                <a:effectLst/>
                <a:uLnTx/>
                <a:uFillTx/>
                <a:latin typeface="Helvetica Light"/>
                <a:sym typeface="Helvetica Light"/>
              </a:endParaRPr>
            </a:p>
          </p:txBody>
        </p:sp>
        <p:sp>
          <p:nvSpPr>
            <p:cNvPr id="9" name="Line">
              <a:extLst>
                <a:ext uri="{FF2B5EF4-FFF2-40B4-BE49-F238E27FC236}">
                  <a16:creationId xmlns:a16="http://schemas.microsoft.com/office/drawing/2014/main" id="{0169B405-A6E4-571C-3D8A-F34329C815C6}"/>
                </a:ext>
              </a:extLst>
            </p:cNvPr>
            <p:cNvSpPr/>
            <p:nvPr/>
          </p:nvSpPr>
          <p:spPr>
            <a:xfrm flipV="1">
              <a:off x="9713654" y="4135212"/>
              <a:ext cx="950579" cy="682287"/>
            </a:xfrm>
            <a:prstGeom prst="line">
              <a:avLst/>
            </a:prstGeom>
            <a:ln w="25400">
              <a:solidFill>
                <a:srgbClr val="000000"/>
              </a:solidFill>
              <a:miter lim="400000"/>
            </a:ln>
          </p:spPr>
          <p:txBody>
            <a:bodyPr lIns="17860" tIns="17860" rIns="17860" bIns="17860" anchor="ctr"/>
            <a:lstStyle/>
            <a:p>
              <a:pPr marL="0" marR="0" lvl="0" indent="0" algn="l" defTabSz="205383"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800" b="0" i="0" u="none" strike="noStrike" kern="1200" cap="none" spc="0" normalizeH="0" baseline="0" noProof="0">
                <a:ln>
                  <a:noFill/>
                </a:ln>
                <a:solidFill>
                  <a:srgbClr val="000000"/>
                </a:solidFill>
                <a:effectLst/>
                <a:uLnTx/>
                <a:uFillTx/>
                <a:latin typeface="Helvetica Light"/>
                <a:sym typeface="Helvetica Light"/>
              </a:endParaRPr>
            </a:p>
          </p:txBody>
        </p:sp>
        <p:sp>
          <p:nvSpPr>
            <p:cNvPr id="10" name="Line">
              <a:extLst>
                <a:ext uri="{FF2B5EF4-FFF2-40B4-BE49-F238E27FC236}">
                  <a16:creationId xmlns:a16="http://schemas.microsoft.com/office/drawing/2014/main" id="{3B6402F1-974C-0121-4892-163BDBE5A4F0}"/>
                </a:ext>
              </a:extLst>
            </p:cNvPr>
            <p:cNvSpPr/>
            <p:nvPr/>
          </p:nvSpPr>
          <p:spPr>
            <a:xfrm flipV="1">
              <a:off x="9729095" y="4203048"/>
              <a:ext cx="1706097" cy="546615"/>
            </a:xfrm>
            <a:prstGeom prst="line">
              <a:avLst/>
            </a:prstGeom>
            <a:ln w="25400">
              <a:solidFill>
                <a:srgbClr val="000000"/>
              </a:solidFill>
              <a:miter lim="400000"/>
            </a:ln>
          </p:spPr>
          <p:txBody>
            <a:bodyPr lIns="17860" tIns="17860" rIns="17860" bIns="17860" anchor="ctr"/>
            <a:lstStyle/>
            <a:p>
              <a:pPr marL="0" marR="0" lvl="0" indent="0" algn="l" defTabSz="205383"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800" b="0" i="0" u="none" strike="noStrike" kern="1200" cap="none" spc="0" normalizeH="0" baseline="0" noProof="0">
                <a:ln>
                  <a:noFill/>
                </a:ln>
                <a:solidFill>
                  <a:srgbClr val="000000"/>
                </a:solidFill>
                <a:effectLst/>
                <a:uLnTx/>
                <a:uFillTx/>
                <a:latin typeface="Helvetica Light"/>
                <a:sym typeface="Helvetica Light"/>
              </a:endParaRPr>
            </a:p>
          </p:txBody>
        </p:sp>
        <p:sp>
          <p:nvSpPr>
            <p:cNvPr id="11" name="Line">
              <a:extLst>
                <a:ext uri="{FF2B5EF4-FFF2-40B4-BE49-F238E27FC236}">
                  <a16:creationId xmlns:a16="http://schemas.microsoft.com/office/drawing/2014/main" id="{596D79FB-5806-1BE4-887F-188D05BB87E0}"/>
                </a:ext>
              </a:extLst>
            </p:cNvPr>
            <p:cNvSpPr/>
            <p:nvPr/>
          </p:nvSpPr>
          <p:spPr>
            <a:xfrm flipH="1" flipV="1">
              <a:off x="7827314" y="4147582"/>
              <a:ext cx="1850913" cy="657546"/>
            </a:xfrm>
            <a:prstGeom prst="line">
              <a:avLst/>
            </a:prstGeom>
            <a:ln w="25400">
              <a:solidFill>
                <a:srgbClr val="000000"/>
              </a:solidFill>
              <a:miter lim="400000"/>
            </a:ln>
          </p:spPr>
          <p:txBody>
            <a:bodyPr lIns="17860" tIns="17860" rIns="17860" bIns="17860" anchor="ctr"/>
            <a:lstStyle/>
            <a:p>
              <a:pPr marL="0" marR="0" lvl="0" indent="0" algn="l" defTabSz="205383"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800" b="0" i="0" u="none" strike="noStrike" kern="1200" cap="none" spc="0" normalizeH="0" baseline="0" noProof="0">
                <a:ln>
                  <a:noFill/>
                </a:ln>
                <a:solidFill>
                  <a:srgbClr val="000000"/>
                </a:solidFill>
                <a:effectLst/>
                <a:uLnTx/>
                <a:uFillTx/>
                <a:latin typeface="Helvetica Light"/>
                <a:sym typeface="Helvetica Light"/>
              </a:endParaRPr>
            </a:p>
          </p:txBody>
        </p:sp>
        <p:sp>
          <p:nvSpPr>
            <p:cNvPr id="12" name="Result">
              <a:extLst>
                <a:ext uri="{FF2B5EF4-FFF2-40B4-BE49-F238E27FC236}">
                  <a16:creationId xmlns:a16="http://schemas.microsoft.com/office/drawing/2014/main" id="{972A04BC-CD00-2C33-E909-831EFEDB7DEF}"/>
                </a:ext>
              </a:extLst>
            </p:cNvPr>
            <p:cNvSpPr/>
            <p:nvPr/>
          </p:nvSpPr>
          <p:spPr>
            <a:xfrm>
              <a:off x="7485153" y="4634822"/>
              <a:ext cx="4503081" cy="554659"/>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7860" tIns="17860" rIns="17860" bIns="17860" anchor="ctr"/>
            <a:lstStyle>
              <a:lvl1pPr defTabSz="821531">
                <a:defRPr>
                  <a:solidFill>
                    <a:srgbClr val="000000"/>
                  </a:solidFill>
                  <a:latin typeface="Helvetica Light"/>
                  <a:ea typeface="Helvetica Light"/>
                  <a:cs typeface="Helvetica Light"/>
                  <a:sym typeface="Helvetica Light"/>
                </a:defRPr>
              </a:lvl1pPr>
            </a:lstStyle>
            <a:p>
              <a:pPr marL="0" marR="0" lvl="0" indent="0" algn="l" defTabSz="821531" rtl="0" eaLnBrk="1" fontAlgn="auto" latinLnBrk="0" hangingPunct="1">
                <a:lnSpc>
                  <a:spcPct val="100000"/>
                </a:lnSpc>
                <a:spcBef>
                  <a:spcPts val="0"/>
                </a:spcBef>
                <a:spcAft>
                  <a:spcPts val="0"/>
                </a:spcAft>
                <a:buClrTx/>
                <a:buSzTx/>
                <a:buFontTx/>
                <a:buNone/>
                <a:tabLst/>
                <a:defRPr/>
              </a:pPr>
              <a:r>
                <a:rPr kumimoji="0" sz="300" b="0" i="0" u="none" strike="noStrike" kern="1200" cap="none" spc="0" normalizeH="0" baseline="0" noProof="0">
                  <a:ln>
                    <a:noFill/>
                  </a:ln>
                  <a:solidFill>
                    <a:srgbClr val="000000"/>
                  </a:solidFill>
                  <a:effectLst/>
                  <a:uLnTx/>
                  <a:uFillTx/>
                  <a:latin typeface="Helvetica Light"/>
                  <a:sym typeface="Helvetica Light"/>
                </a:rPr>
                <a:t>Result</a:t>
              </a:r>
            </a:p>
          </p:txBody>
        </p:sp>
        <p:sp>
          <p:nvSpPr>
            <p:cNvPr id="13" name="Line">
              <a:extLst>
                <a:ext uri="{FF2B5EF4-FFF2-40B4-BE49-F238E27FC236}">
                  <a16:creationId xmlns:a16="http://schemas.microsoft.com/office/drawing/2014/main" id="{98EF9075-DE05-0D9D-8508-F3828786A0D1}"/>
                </a:ext>
              </a:extLst>
            </p:cNvPr>
            <p:cNvSpPr/>
            <p:nvPr/>
          </p:nvSpPr>
          <p:spPr>
            <a:xfrm flipV="1">
              <a:off x="7901961" y="3618532"/>
              <a:ext cx="1" cy="388197"/>
            </a:xfrm>
            <a:prstGeom prst="line">
              <a:avLst/>
            </a:prstGeom>
            <a:ln w="25400">
              <a:solidFill>
                <a:srgbClr val="000000"/>
              </a:solidFill>
              <a:miter lim="400000"/>
            </a:ln>
          </p:spPr>
          <p:txBody>
            <a:bodyPr lIns="17860" tIns="17860" rIns="17860" bIns="17860" anchor="ctr"/>
            <a:lstStyle/>
            <a:p>
              <a:pPr marL="0" marR="0" lvl="0" indent="0" algn="l" defTabSz="205383"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800" b="0" i="0" u="none" strike="noStrike" kern="1200" cap="none" spc="0" normalizeH="0" baseline="0" noProof="0">
                <a:ln>
                  <a:noFill/>
                </a:ln>
                <a:solidFill>
                  <a:srgbClr val="000000"/>
                </a:solidFill>
                <a:effectLst/>
                <a:uLnTx/>
                <a:uFillTx/>
                <a:latin typeface="Helvetica Light"/>
                <a:sym typeface="Helvetica Light"/>
              </a:endParaRPr>
            </a:p>
          </p:txBody>
        </p:sp>
        <p:sp>
          <p:nvSpPr>
            <p:cNvPr id="14" name="Line">
              <a:extLst>
                <a:ext uri="{FF2B5EF4-FFF2-40B4-BE49-F238E27FC236}">
                  <a16:creationId xmlns:a16="http://schemas.microsoft.com/office/drawing/2014/main" id="{AA2AE5DE-827B-91E4-E7DE-8F6E396478E5}"/>
                </a:ext>
              </a:extLst>
            </p:cNvPr>
            <p:cNvSpPr/>
            <p:nvPr/>
          </p:nvSpPr>
          <p:spPr>
            <a:xfrm flipV="1">
              <a:off x="8821166" y="3622130"/>
              <a:ext cx="1" cy="388197"/>
            </a:xfrm>
            <a:prstGeom prst="line">
              <a:avLst/>
            </a:prstGeom>
            <a:ln w="25400">
              <a:solidFill>
                <a:srgbClr val="000000"/>
              </a:solidFill>
              <a:miter lim="400000"/>
            </a:ln>
          </p:spPr>
          <p:txBody>
            <a:bodyPr lIns="17860" tIns="17860" rIns="17860" bIns="17860" anchor="ctr"/>
            <a:lstStyle/>
            <a:p>
              <a:pPr marL="0" marR="0" lvl="0" indent="0" algn="l" defTabSz="205383"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800" b="0" i="0" u="none" strike="noStrike" kern="1200" cap="none" spc="0" normalizeH="0" baseline="0" noProof="0">
                <a:ln>
                  <a:noFill/>
                </a:ln>
                <a:solidFill>
                  <a:srgbClr val="000000"/>
                </a:solidFill>
                <a:effectLst/>
                <a:uLnTx/>
                <a:uFillTx/>
                <a:latin typeface="Helvetica Light"/>
                <a:sym typeface="Helvetica Light"/>
              </a:endParaRPr>
            </a:p>
          </p:txBody>
        </p:sp>
        <p:sp>
          <p:nvSpPr>
            <p:cNvPr id="15" name="Line">
              <a:extLst>
                <a:ext uri="{FF2B5EF4-FFF2-40B4-BE49-F238E27FC236}">
                  <a16:creationId xmlns:a16="http://schemas.microsoft.com/office/drawing/2014/main" id="{02B47159-4DA5-2FB6-0FF5-D00C7B4D824E}"/>
                </a:ext>
              </a:extLst>
            </p:cNvPr>
            <p:cNvSpPr/>
            <p:nvPr/>
          </p:nvSpPr>
          <p:spPr>
            <a:xfrm flipV="1">
              <a:off x="9736694" y="3621516"/>
              <a:ext cx="1" cy="388197"/>
            </a:xfrm>
            <a:prstGeom prst="line">
              <a:avLst/>
            </a:prstGeom>
            <a:ln w="25400">
              <a:solidFill>
                <a:srgbClr val="000000"/>
              </a:solidFill>
              <a:miter lim="400000"/>
            </a:ln>
          </p:spPr>
          <p:txBody>
            <a:bodyPr lIns="17860" tIns="17860" rIns="17860" bIns="17860" anchor="ctr"/>
            <a:lstStyle/>
            <a:p>
              <a:pPr marL="0" marR="0" lvl="0" indent="0" algn="l" defTabSz="205383"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800" b="0" i="0" u="none" strike="noStrike" kern="1200" cap="none" spc="0" normalizeH="0" baseline="0" noProof="0">
                <a:ln>
                  <a:noFill/>
                </a:ln>
                <a:solidFill>
                  <a:srgbClr val="000000"/>
                </a:solidFill>
                <a:effectLst/>
                <a:uLnTx/>
                <a:uFillTx/>
                <a:latin typeface="Helvetica Light"/>
                <a:sym typeface="Helvetica Light"/>
              </a:endParaRPr>
            </a:p>
          </p:txBody>
        </p:sp>
        <p:sp>
          <p:nvSpPr>
            <p:cNvPr id="16" name="Line">
              <a:extLst>
                <a:ext uri="{FF2B5EF4-FFF2-40B4-BE49-F238E27FC236}">
                  <a16:creationId xmlns:a16="http://schemas.microsoft.com/office/drawing/2014/main" id="{75590745-EC7F-1418-F8B8-02F1878AE73B}"/>
                </a:ext>
              </a:extLst>
            </p:cNvPr>
            <p:cNvSpPr/>
            <p:nvPr/>
          </p:nvSpPr>
          <p:spPr>
            <a:xfrm flipV="1">
              <a:off x="10619496" y="3680869"/>
              <a:ext cx="1" cy="388197"/>
            </a:xfrm>
            <a:prstGeom prst="line">
              <a:avLst/>
            </a:prstGeom>
            <a:ln w="25400">
              <a:solidFill>
                <a:srgbClr val="000000"/>
              </a:solidFill>
              <a:miter lim="400000"/>
            </a:ln>
          </p:spPr>
          <p:txBody>
            <a:bodyPr lIns="17860" tIns="17860" rIns="17860" bIns="17860" anchor="ctr"/>
            <a:lstStyle/>
            <a:p>
              <a:pPr marL="0" marR="0" lvl="0" indent="0" algn="l" defTabSz="205383"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800" b="0" i="0" u="none" strike="noStrike" kern="1200" cap="none" spc="0" normalizeH="0" baseline="0" noProof="0">
                <a:ln>
                  <a:noFill/>
                </a:ln>
                <a:solidFill>
                  <a:srgbClr val="000000"/>
                </a:solidFill>
                <a:effectLst/>
                <a:uLnTx/>
                <a:uFillTx/>
                <a:latin typeface="Helvetica Light"/>
                <a:sym typeface="Helvetica Light"/>
              </a:endParaRPr>
            </a:p>
          </p:txBody>
        </p:sp>
        <p:sp>
          <p:nvSpPr>
            <p:cNvPr id="17" name="Line">
              <a:extLst>
                <a:ext uri="{FF2B5EF4-FFF2-40B4-BE49-F238E27FC236}">
                  <a16:creationId xmlns:a16="http://schemas.microsoft.com/office/drawing/2014/main" id="{B9C9A019-972F-D206-2B9E-B055BEA05069}"/>
                </a:ext>
              </a:extLst>
            </p:cNvPr>
            <p:cNvSpPr/>
            <p:nvPr/>
          </p:nvSpPr>
          <p:spPr>
            <a:xfrm flipV="1">
              <a:off x="11521604" y="3622130"/>
              <a:ext cx="1" cy="388197"/>
            </a:xfrm>
            <a:prstGeom prst="line">
              <a:avLst/>
            </a:prstGeom>
            <a:ln w="25400">
              <a:solidFill>
                <a:srgbClr val="000000"/>
              </a:solidFill>
              <a:miter lim="400000"/>
            </a:ln>
          </p:spPr>
          <p:txBody>
            <a:bodyPr lIns="17860" tIns="17860" rIns="17860" bIns="17860" anchor="ctr"/>
            <a:lstStyle/>
            <a:p>
              <a:pPr marL="0" marR="0" lvl="0" indent="0" algn="l" defTabSz="205383"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800" b="0" i="0" u="none" strike="noStrike" kern="1200" cap="none" spc="0" normalizeH="0" baseline="0" noProof="0">
                <a:ln>
                  <a:noFill/>
                </a:ln>
                <a:solidFill>
                  <a:srgbClr val="000000"/>
                </a:solidFill>
                <a:effectLst/>
                <a:uLnTx/>
                <a:uFillTx/>
                <a:latin typeface="Helvetica Light"/>
                <a:sym typeface="Helvetica Light"/>
              </a:endParaRPr>
            </a:p>
          </p:txBody>
        </p:sp>
        <p:sp>
          <p:nvSpPr>
            <p:cNvPr id="18" name="Stage 3">
              <a:extLst>
                <a:ext uri="{FF2B5EF4-FFF2-40B4-BE49-F238E27FC236}">
                  <a16:creationId xmlns:a16="http://schemas.microsoft.com/office/drawing/2014/main" id="{B40C45E3-72C6-097D-5014-FECE55138513}"/>
                </a:ext>
              </a:extLst>
            </p:cNvPr>
            <p:cNvSpPr/>
            <p:nvPr/>
          </p:nvSpPr>
          <p:spPr>
            <a:xfrm>
              <a:off x="7553026"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7860" tIns="17860" rIns="17860" bIns="17860" anchor="ctr"/>
            <a:lstStyle>
              <a:lvl1pPr defTabSz="821531">
                <a:defRPr>
                  <a:solidFill>
                    <a:srgbClr val="000000"/>
                  </a:solidFill>
                  <a:latin typeface="Helvetica Light"/>
                  <a:ea typeface="Helvetica Light"/>
                  <a:cs typeface="Helvetica Light"/>
                  <a:sym typeface="Helvetica Light"/>
                </a:defRPr>
              </a:lvl1pPr>
            </a:lstStyle>
            <a:p>
              <a:pPr marL="0" marR="0" lvl="0" indent="0" algn="l" defTabSz="821531" rtl="0" eaLnBrk="1" fontAlgn="auto" latinLnBrk="0" hangingPunct="1">
                <a:lnSpc>
                  <a:spcPct val="100000"/>
                </a:lnSpc>
                <a:spcBef>
                  <a:spcPts val="0"/>
                </a:spcBef>
                <a:spcAft>
                  <a:spcPts val="0"/>
                </a:spcAft>
                <a:buClrTx/>
                <a:buSzTx/>
                <a:buFontTx/>
                <a:buNone/>
                <a:tabLst/>
                <a:defRPr/>
              </a:pPr>
              <a:r>
                <a:rPr kumimoji="0" sz="300" b="0" i="0" u="none" strike="noStrike" kern="1200" cap="none" spc="0" normalizeH="0" baseline="0" noProof="0">
                  <a:ln>
                    <a:noFill/>
                  </a:ln>
                  <a:solidFill>
                    <a:srgbClr val="000000"/>
                  </a:solidFill>
                  <a:effectLst/>
                  <a:uLnTx/>
                  <a:uFillTx/>
                  <a:latin typeface="Helvetica Light"/>
                  <a:sym typeface="Helvetica Light"/>
                </a:rPr>
                <a:t>Stage 3</a:t>
              </a:r>
            </a:p>
          </p:txBody>
        </p:sp>
        <p:sp>
          <p:nvSpPr>
            <p:cNvPr id="19" name="Stage 3">
              <a:extLst>
                <a:ext uri="{FF2B5EF4-FFF2-40B4-BE49-F238E27FC236}">
                  <a16:creationId xmlns:a16="http://schemas.microsoft.com/office/drawing/2014/main" id="{161C974E-5EB9-5E5A-AC22-EB88F6BB92BF}"/>
                </a:ext>
              </a:extLst>
            </p:cNvPr>
            <p:cNvSpPr/>
            <p:nvPr/>
          </p:nvSpPr>
          <p:spPr>
            <a:xfrm>
              <a:off x="8458871" y="3893169"/>
              <a:ext cx="694134"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7860" tIns="17860" rIns="17860" bIns="17860" anchor="ctr"/>
            <a:lstStyle>
              <a:lvl1pPr defTabSz="821531">
                <a:defRPr>
                  <a:solidFill>
                    <a:srgbClr val="000000"/>
                  </a:solidFill>
                  <a:latin typeface="Helvetica Light"/>
                  <a:ea typeface="Helvetica Light"/>
                  <a:cs typeface="Helvetica Light"/>
                  <a:sym typeface="Helvetica Light"/>
                </a:defRPr>
              </a:lvl1pPr>
            </a:lstStyle>
            <a:p>
              <a:pPr marL="0" marR="0" lvl="0" indent="0" algn="l" defTabSz="821531" rtl="0" eaLnBrk="1" fontAlgn="auto" latinLnBrk="0" hangingPunct="1">
                <a:lnSpc>
                  <a:spcPct val="100000"/>
                </a:lnSpc>
                <a:spcBef>
                  <a:spcPts val="0"/>
                </a:spcBef>
                <a:spcAft>
                  <a:spcPts val="0"/>
                </a:spcAft>
                <a:buClrTx/>
                <a:buSzTx/>
                <a:buFontTx/>
                <a:buNone/>
                <a:tabLst/>
                <a:defRPr/>
              </a:pPr>
              <a:r>
                <a:rPr kumimoji="0" sz="300" b="0" i="0" u="none" strike="noStrike" kern="1200" cap="none" spc="0" normalizeH="0" baseline="0" noProof="0">
                  <a:ln>
                    <a:noFill/>
                  </a:ln>
                  <a:solidFill>
                    <a:srgbClr val="000000"/>
                  </a:solidFill>
                  <a:effectLst/>
                  <a:uLnTx/>
                  <a:uFillTx/>
                  <a:latin typeface="Helvetica Light"/>
                  <a:sym typeface="Helvetica Light"/>
                </a:rPr>
                <a:t>Stage 3</a:t>
              </a:r>
            </a:p>
          </p:txBody>
        </p:sp>
        <p:sp>
          <p:nvSpPr>
            <p:cNvPr id="20" name="Stage 3">
              <a:extLst>
                <a:ext uri="{FF2B5EF4-FFF2-40B4-BE49-F238E27FC236}">
                  <a16:creationId xmlns:a16="http://schemas.microsoft.com/office/drawing/2014/main" id="{0B82171C-4D8E-B701-268C-4393CD796E09}"/>
                </a:ext>
              </a:extLst>
            </p:cNvPr>
            <p:cNvSpPr/>
            <p:nvPr/>
          </p:nvSpPr>
          <p:spPr>
            <a:xfrm>
              <a:off x="9364715"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7860" tIns="17860" rIns="17860" bIns="17860" anchor="ctr"/>
            <a:lstStyle>
              <a:lvl1pPr defTabSz="821531">
                <a:defRPr>
                  <a:solidFill>
                    <a:srgbClr val="000000"/>
                  </a:solidFill>
                  <a:latin typeface="Helvetica Light"/>
                  <a:ea typeface="Helvetica Light"/>
                  <a:cs typeface="Helvetica Light"/>
                  <a:sym typeface="Helvetica Light"/>
                </a:defRPr>
              </a:lvl1pPr>
            </a:lstStyle>
            <a:p>
              <a:pPr marL="0" marR="0" lvl="0" indent="0" algn="l" defTabSz="821531" rtl="0" eaLnBrk="1" fontAlgn="auto" latinLnBrk="0" hangingPunct="1">
                <a:lnSpc>
                  <a:spcPct val="100000"/>
                </a:lnSpc>
                <a:spcBef>
                  <a:spcPts val="0"/>
                </a:spcBef>
                <a:spcAft>
                  <a:spcPts val="0"/>
                </a:spcAft>
                <a:buClrTx/>
                <a:buSzTx/>
                <a:buFontTx/>
                <a:buNone/>
                <a:tabLst/>
                <a:defRPr/>
              </a:pPr>
              <a:r>
                <a:rPr kumimoji="0" sz="300" b="0" i="0" u="none" strike="noStrike" kern="1200" cap="none" spc="0" normalizeH="0" baseline="0" noProof="0">
                  <a:ln>
                    <a:noFill/>
                  </a:ln>
                  <a:solidFill>
                    <a:srgbClr val="000000"/>
                  </a:solidFill>
                  <a:effectLst/>
                  <a:uLnTx/>
                  <a:uFillTx/>
                  <a:latin typeface="Helvetica Light"/>
                  <a:sym typeface="Helvetica Light"/>
                </a:rPr>
                <a:t>Stage 3</a:t>
              </a:r>
            </a:p>
          </p:txBody>
        </p:sp>
        <p:sp>
          <p:nvSpPr>
            <p:cNvPr id="21" name="Stage 3">
              <a:extLst>
                <a:ext uri="{FF2B5EF4-FFF2-40B4-BE49-F238E27FC236}">
                  <a16:creationId xmlns:a16="http://schemas.microsoft.com/office/drawing/2014/main" id="{D729F2F4-3477-2D5E-5C8E-A425DA14D3A9}"/>
                </a:ext>
              </a:extLst>
            </p:cNvPr>
            <p:cNvSpPr/>
            <p:nvPr/>
          </p:nvSpPr>
          <p:spPr>
            <a:xfrm>
              <a:off x="10270561"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7860" tIns="17860" rIns="17860" bIns="17860" anchor="ctr"/>
            <a:lstStyle>
              <a:lvl1pPr defTabSz="821531">
                <a:defRPr>
                  <a:solidFill>
                    <a:srgbClr val="000000"/>
                  </a:solidFill>
                  <a:latin typeface="Helvetica Light"/>
                  <a:ea typeface="Helvetica Light"/>
                  <a:cs typeface="Helvetica Light"/>
                  <a:sym typeface="Helvetica Light"/>
                </a:defRPr>
              </a:lvl1pPr>
            </a:lstStyle>
            <a:p>
              <a:pPr marL="0" marR="0" lvl="0" indent="0" algn="l" defTabSz="821531" rtl="0" eaLnBrk="1" fontAlgn="auto" latinLnBrk="0" hangingPunct="1">
                <a:lnSpc>
                  <a:spcPct val="100000"/>
                </a:lnSpc>
                <a:spcBef>
                  <a:spcPts val="0"/>
                </a:spcBef>
                <a:spcAft>
                  <a:spcPts val="0"/>
                </a:spcAft>
                <a:buClrTx/>
                <a:buSzTx/>
                <a:buFontTx/>
                <a:buNone/>
                <a:tabLst/>
                <a:defRPr/>
              </a:pPr>
              <a:r>
                <a:rPr kumimoji="0" sz="300" b="0" i="0" u="none" strike="noStrike" kern="1200" cap="none" spc="0" normalizeH="0" baseline="0" noProof="0">
                  <a:ln>
                    <a:noFill/>
                  </a:ln>
                  <a:solidFill>
                    <a:srgbClr val="000000"/>
                  </a:solidFill>
                  <a:effectLst/>
                  <a:uLnTx/>
                  <a:uFillTx/>
                  <a:latin typeface="Helvetica Light"/>
                  <a:sym typeface="Helvetica Light"/>
                </a:rPr>
                <a:t>Stage 3</a:t>
              </a:r>
            </a:p>
          </p:txBody>
        </p:sp>
        <p:sp>
          <p:nvSpPr>
            <p:cNvPr id="22" name="Stage 3">
              <a:extLst>
                <a:ext uri="{FF2B5EF4-FFF2-40B4-BE49-F238E27FC236}">
                  <a16:creationId xmlns:a16="http://schemas.microsoft.com/office/drawing/2014/main" id="{08318D5F-E8CE-B4E1-BFEE-F46EC189B3B6}"/>
                </a:ext>
              </a:extLst>
            </p:cNvPr>
            <p:cNvSpPr/>
            <p:nvPr/>
          </p:nvSpPr>
          <p:spPr>
            <a:xfrm>
              <a:off x="11176405"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7860" tIns="17860" rIns="17860" bIns="17860" anchor="ctr"/>
            <a:lstStyle>
              <a:lvl1pPr defTabSz="821531">
                <a:defRPr>
                  <a:solidFill>
                    <a:srgbClr val="000000"/>
                  </a:solidFill>
                  <a:latin typeface="Helvetica Light"/>
                  <a:ea typeface="Helvetica Light"/>
                  <a:cs typeface="Helvetica Light"/>
                  <a:sym typeface="Helvetica Light"/>
                </a:defRPr>
              </a:lvl1pPr>
            </a:lstStyle>
            <a:p>
              <a:pPr marL="0" marR="0" lvl="0" indent="0" algn="l" defTabSz="821531" rtl="0" eaLnBrk="1" fontAlgn="auto" latinLnBrk="0" hangingPunct="1">
                <a:lnSpc>
                  <a:spcPct val="100000"/>
                </a:lnSpc>
                <a:spcBef>
                  <a:spcPts val="0"/>
                </a:spcBef>
                <a:spcAft>
                  <a:spcPts val="0"/>
                </a:spcAft>
                <a:buClrTx/>
                <a:buSzTx/>
                <a:buFontTx/>
                <a:buNone/>
                <a:tabLst/>
                <a:defRPr/>
              </a:pPr>
              <a:r>
                <a:rPr kumimoji="0" sz="300" b="0" i="0" u="none" strike="noStrike" kern="1200" cap="none" spc="0" normalizeH="0" baseline="0" noProof="0">
                  <a:ln>
                    <a:noFill/>
                  </a:ln>
                  <a:solidFill>
                    <a:srgbClr val="000000"/>
                  </a:solidFill>
                  <a:effectLst/>
                  <a:uLnTx/>
                  <a:uFillTx/>
                  <a:latin typeface="Helvetica Light"/>
                  <a:sym typeface="Helvetica Light"/>
                </a:rPr>
                <a:t>Stage 3</a:t>
              </a:r>
            </a:p>
          </p:txBody>
        </p:sp>
        <p:sp>
          <p:nvSpPr>
            <p:cNvPr id="23" name="Line">
              <a:extLst>
                <a:ext uri="{FF2B5EF4-FFF2-40B4-BE49-F238E27FC236}">
                  <a16:creationId xmlns:a16="http://schemas.microsoft.com/office/drawing/2014/main" id="{38737D7D-EB82-DCEA-528D-CAB7EA0F62DE}"/>
                </a:ext>
              </a:extLst>
            </p:cNvPr>
            <p:cNvSpPr/>
            <p:nvPr/>
          </p:nvSpPr>
          <p:spPr>
            <a:xfrm flipV="1">
              <a:off x="7894546" y="3164490"/>
              <a:ext cx="1" cy="388197"/>
            </a:xfrm>
            <a:prstGeom prst="line">
              <a:avLst/>
            </a:prstGeom>
            <a:ln w="25400">
              <a:solidFill>
                <a:srgbClr val="000000"/>
              </a:solidFill>
              <a:miter lim="400000"/>
            </a:ln>
          </p:spPr>
          <p:txBody>
            <a:bodyPr lIns="17860" tIns="17860" rIns="17860" bIns="17860" anchor="ctr"/>
            <a:lstStyle/>
            <a:p>
              <a:pPr marL="0" marR="0" lvl="0" indent="0" algn="l" defTabSz="205383"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800" b="0" i="0" u="none" strike="noStrike" kern="1200" cap="none" spc="0" normalizeH="0" baseline="0" noProof="0">
                <a:ln>
                  <a:noFill/>
                </a:ln>
                <a:solidFill>
                  <a:srgbClr val="000000"/>
                </a:solidFill>
                <a:effectLst/>
                <a:uLnTx/>
                <a:uFillTx/>
                <a:latin typeface="Helvetica Light"/>
                <a:sym typeface="Helvetica Light"/>
              </a:endParaRPr>
            </a:p>
          </p:txBody>
        </p:sp>
        <p:sp>
          <p:nvSpPr>
            <p:cNvPr id="24" name="Line">
              <a:extLst>
                <a:ext uri="{FF2B5EF4-FFF2-40B4-BE49-F238E27FC236}">
                  <a16:creationId xmlns:a16="http://schemas.microsoft.com/office/drawing/2014/main" id="{ADB1AE1D-54FD-7BBC-D9F4-E1BF0E78E83E}"/>
                </a:ext>
              </a:extLst>
            </p:cNvPr>
            <p:cNvSpPr/>
            <p:nvPr/>
          </p:nvSpPr>
          <p:spPr>
            <a:xfrm flipV="1">
              <a:off x="8819023" y="3076231"/>
              <a:ext cx="1" cy="388197"/>
            </a:xfrm>
            <a:prstGeom prst="line">
              <a:avLst/>
            </a:prstGeom>
            <a:ln w="25400">
              <a:solidFill>
                <a:srgbClr val="000000"/>
              </a:solidFill>
              <a:miter lim="400000"/>
            </a:ln>
          </p:spPr>
          <p:txBody>
            <a:bodyPr lIns="17860" tIns="17860" rIns="17860" bIns="17860" anchor="ctr"/>
            <a:lstStyle/>
            <a:p>
              <a:pPr marL="0" marR="0" lvl="0" indent="0" algn="l" defTabSz="205383"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800" b="0" i="0" u="none" strike="noStrike" kern="1200" cap="none" spc="0" normalizeH="0" baseline="0" noProof="0">
                <a:ln>
                  <a:noFill/>
                </a:ln>
                <a:solidFill>
                  <a:srgbClr val="000000"/>
                </a:solidFill>
                <a:effectLst/>
                <a:uLnTx/>
                <a:uFillTx/>
                <a:latin typeface="Helvetica Light"/>
                <a:sym typeface="Helvetica Light"/>
              </a:endParaRPr>
            </a:p>
          </p:txBody>
        </p:sp>
        <p:sp>
          <p:nvSpPr>
            <p:cNvPr id="25" name="Line">
              <a:extLst>
                <a:ext uri="{FF2B5EF4-FFF2-40B4-BE49-F238E27FC236}">
                  <a16:creationId xmlns:a16="http://schemas.microsoft.com/office/drawing/2014/main" id="{80D176E9-9830-80A0-F227-064C20BEBA9B}"/>
                </a:ext>
              </a:extLst>
            </p:cNvPr>
            <p:cNvSpPr/>
            <p:nvPr/>
          </p:nvSpPr>
          <p:spPr>
            <a:xfrm flipV="1">
              <a:off x="9736694" y="3163971"/>
              <a:ext cx="1" cy="388197"/>
            </a:xfrm>
            <a:prstGeom prst="line">
              <a:avLst/>
            </a:prstGeom>
            <a:ln w="25400">
              <a:solidFill>
                <a:srgbClr val="000000"/>
              </a:solidFill>
              <a:miter lim="400000"/>
            </a:ln>
          </p:spPr>
          <p:txBody>
            <a:bodyPr lIns="17860" tIns="17860" rIns="17860" bIns="17860" anchor="ctr"/>
            <a:lstStyle/>
            <a:p>
              <a:pPr marL="0" marR="0" lvl="0" indent="0" algn="l" defTabSz="205383"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800" b="0" i="0" u="none" strike="noStrike" kern="1200" cap="none" spc="0" normalizeH="0" baseline="0" noProof="0">
                <a:ln>
                  <a:noFill/>
                </a:ln>
                <a:solidFill>
                  <a:srgbClr val="000000"/>
                </a:solidFill>
                <a:effectLst/>
                <a:uLnTx/>
                <a:uFillTx/>
                <a:latin typeface="Helvetica Light"/>
                <a:sym typeface="Helvetica Light"/>
              </a:endParaRPr>
            </a:p>
          </p:txBody>
        </p:sp>
        <p:sp>
          <p:nvSpPr>
            <p:cNvPr id="26" name="Line">
              <a:extLst>
                <a:ext uri="{FF2B5EF4-FFF2-40B4-BE49-F238E27FC236}">
                  <a16:creationId xmlns:a16="http://schemas.microsoft.com/office/drawing/2014/main" id="{D6375BBE-59EB-52EF-DE81-39BBDAE52C9D}"/>
                </a:ext>
              </a:extLst>
            </p:cNvPr>
            <p:cNvSpPr/>
            <p:nvPr/>
          </p:nvSpPr>
          <p:spPr>
            <a:xfrm flipV="1">
              <a:off x="10617627" y="3164490"/>
              <a:ext cx="1" cy="388197"/>
            </a:xfrm>
            <a:prstGeom prst="line">
              <a:avLst/>
            </a:prstGeom>
            <a:ln w="25400">
              <a:solidFill>
                <a:srgbClr val="000000"/>
              </a:solidFill>
              <a:miter lim="400000"/>
            </a:ln>
          </p:spPr>
          <p:txBody>
            <a:bodyPr lIns="17860" tIns="17860" rIns="17860" bIns="17860" anchor="ctr"/>
            <a:lstStyle/>
            <a:p>
              <a:pPr marL="0" marR="0" lvl="0" indent="0" algn="l" defTabSz="205383"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800" b="0" i="0" u="none" strike="noStrike" kern="1200" cap="none" spc="0" normalizeH="0" baseline="0" noProof="0">
                <a:ln>
                  <a:noFill/>
                </a:ln>
                <a:solidFill>
                  <a:srgbClr val="000000"/>
                </a:solidFill>
                <a:effectLst/>
                <a:uLnTx/>
                <a:uFillTx/>
                <a:latin typeface="Helvetica Light"/>
                <a:sym typeface="Helvetica Light"/>
              </a:endParaRPr>
            </a:p>
          </p:txBody>
        </p:sp>
        <p:sp>
          <p:nvSpPr>
            <p:cNvPr id="27" name="Line">
              <a:extLst>
                <a:ext uri="{FF2B5EF4-FFF2-40B4-BE49-F238E27FC236}">
                  <a16:creationId xmlns:a16="http://schemas.microsoft.com/office/drawing/2014/main" id="{C4EB681A-28D4-6C34-6CFF-F5F9AFEEF56E}"/>
                </a:ext>
              </a:extLst>
            </p:cNvPr>
            <p:cNvSpPr/>
            <p:nvPr/>
          </p:nvSpPr>
          <p:spPr>
            <a:xfrm flipV="1">
              <a:off x="11523472" y="3156625"/>
              <a:ext cx="1" cy="388197"/>
            </a:xfrm>
            <a:prstGeom prst="line">
              <a:avLst/>
            </a:prstGeom>
            <a:ln w="25400">
              <a:solidFill>
                <a:srgbClr val="000000"/>
              </a:solidFill>
              <a:miter lim="400000"/>
            </a:ln>
          </p:spPr>
          <p:txBody>
            <a:bodyPr lIns="17860" tIns="17860" rIns="17860" bIns="17860" anchor="ctr"/>
            <a:lstStyle/>
            <a:p>
              <a:pPr marL="0" marR="0" lvl="0" indent="0" algn="l" defTabSz="205383"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800" b="0" i="0" u="none" strike="noStrike" kern="1200" cap="none" spc="0" normalizeH="0" baseline="0" noProof="0">
                <a:ln>
                  <a:noFill/>
                </a:ln>
                <a:solidFill>
                  <a:srgbClr val="000000"/>
                </a:solidFill>
                <a:effectLst/>
                <a:uLnTx/>
                <a:uFillTx/>
                <a:latin typeface="Helvetica Light"/>
                <a:sym typeface="Helvetica Light"/>
              </a:endParaRPr>
            </a:p>
          </p:txBody>
        </p:sp>
        <p:sp>
          <p:nvSpPr>
            <p:cNvPr id="28" name="Stage 2">
              <a:extLst>
                <a:ext uri="{FF2B5EF4-FFF2-40B4-BE49-F238E27FC236}">
                  <a16:creationId xmlns:a16="http://schemas.microsoft.com/office/drawing/2014/main" id="{76260FAA-C573-681E-0A86-A519EA89B35E}"/>
                </a:ext>
              </a:extLst>
            </p:cNvPr>
            <p:cNvSpPr/>
            <p:nvPr/>
          </p:nvSpPr>
          <p:spPr>
            <a:xfrm>
              <a:off x="7553026"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7860" tIns="17860" rIns="17860" bIns="17860" anchor="ctr"/>
            <a:lstStyle>
              <a:lvl1pPr defTabSz="821531">
                <a:defRPr>
                  <a:solidFill>
                    <a:srgbClr val="000000"/>
                  </a:solidFill>
                  <a:latin typeface="Helvetica Light"/>
                  <a:ea typeface="Helvetica Light"/>
                  <a:cs typeface="Helvetica Light"/>
                  <a:sym typeface="Helvetica Light"/>
                </a:defRPr>
              </a:lvl1pPr>
            </a:lstStyle>
            <a:p>
              <a:pPr marL="0" marR="0" lvl="0" indent="0" algn="l" defTabSz="821531" rtl="0" eaLnBrk="1" fontAlgn="auto" latinLnBrk="0" hangingPunct="1">
                <a:lnSpc>
                  <a:spcPct val="100000"/>
                </a:lnSpc>
                <a:spcBef>
                  <a:spcPts val="0"/>
                </a:spcBef>
                <a:spcAft>
                  <a:spcPts val="0"/>
                </a:spcAft>
                <a:buClrTx/>
                <a:buSzTx/>
                <a:buFontTx/>
                <a:buNone/>
                <a:tabLst/>
                <a:defRPr/>
              </a:pPr>
              <a:r>
                <a:rPr kumimoji="0" sz="300" b="0" i="0" u="none" strike="noStrike" kern="1200" cap="none" spc="0" normalizeH="0" baseline="0" noProof="0">
                  <a:ln>
                    <a:noFill/>
                  </a:ln>
                  <a:solidFill>
                    <a:srgbClr val="000000"/>
                  </a:solidFill>
                  <a:effectLst/>
                  <a:uLnTx/>
                  <a:uFillTx/>
                  <a:latin typeface="Helvetica Light"/>
                  <a:sym typeface="Helvetica Light"/>
                </a:rPr>
                <a:t>Stage 2</a:t>
              </a:r>
            </a:p>
          </p:txBody>
        </p:sp>
        <p:sp>
          <p:nvSpPr>
            <p:cNvPr id="29" name="Stage 2">
              <a:extLst>
                <a:ext uri="{FF2B5EF4-FFF2-40B4-BE49-F238E27FC236}">
                  <a16:creationId xmlns:a16="http://schemas.microsoft.com/office/drawing/2014/main" id="{590A388C-AF3D-14CF-BB7B-4E568A44E429}"/>
                </a:ext>
              </a:extLst>
            </p:cNvPr>
            <p:cNvSpPr/>
            <p:nvPr/>
          </p:nvSpPr>
          <p:spPr>
            <a:xfrm>
              <a:off x="8458871" y="3389306"/>
              <a:ext cx="694134"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7860" tIns="17860" rIns="17860" bIns="17860" anchor="ctr"/>
            <a:lstStyle>
              <a:lvl1pPr defTabSz="821531">
                <a:defRPr>
                  <a:solidFill>
                    <a:srgbClr val="000000"/>
                  </a:solidFill>
                  <a:latin typeface="Helvetica Light"/>
                  <a:ea typeface="Helvetica Light"/>
                  <a:cs typeface="Helvetica Light"/>
                  <a:sym typeface="Helvetica Light"/>
                </a:defRPr>
              </a:lvl1pPr>
            </a:lstStyle>
            <a:p>
              <a:pPr marL="0" marR="0" lvl="0" indent="0" algn="l" defTabSz="821531" rtl="0" eaLnBrk="1" fontAlgn="auto" latinLnBrk="0" hangingPunct="1">
                <a:lnSpc>
                  <a:spcPct val="100000"/>
                </a:lnSpc>
                <a:spcBef>
                  <a:spcPts val="0"/>
                </a:spcBef>
                <a:spcAft>
                  <a:spcPts val="0"/>
                </a:spcAft>
                <a:buClrTx/>
                <a:buSzTx/>
                <a:buFontTx/>
                <a:buNone/>
                <a:tabLst/>
                <a:defRPr/>
              </a:pPr>
              <a:r>
                <a:rPr kumimoji="0" sz="300" b="0" i="0" u="none" strike="noStrike" kern="1200" cap="none" spc="0" normalizeH="0" baseline="0" noProof="0">
                  <a:ln>
                    <a:noFill/>
                  </a:ln>
                  <a:solidFill>
                    <a:srgbClr val="000000"/>
                  </a:solidFill>
                  <a:effectLst/>
                  <a:uLnTx/>
                  <a:uFillTx/>
                  <a:latin typeface="Helvetica Light"/>
                  <a:sym typeface="Helvetica Light"/>
                </a:rPr>
                <a:t>Stage 2</a:t>
              </a:r>
            </a:p>
          </p:txBody>
        </p:sp>
        <p:sp>
          <p:nvSpPr>
            <p:cNvPr id="30" name="Stage 2">
              <a:extLst>
                <a:ext uri="{FF2B5EF4-FFF2-40B4-BE49-F238E27FC236}">
                  <a16:creationId xmlns:a16="http://schemas.microsoft.com/office/drawing/2014/main" id="{F40F8FF0-AACB-6861-C37D-AD898D4BAA5A}"/>
                </a:ext>
              </a:extLst>
            </p:cNvPr>
            <p:cNvSpPr/>
            <p:nvPr/>
          </p:nvSpPr>
          <p:spPr>
            <a:xfrm>
              <a:off x="9364715"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7860" tIns="17860" rIns="17860" bIns="17860" anchor="ctr"/>
            <a:lstStyle>
              <a:lvl1pPr defTabSz="821531">
                <a:defRPr>
                  <a:solidFill>
                    <a:srgbClr val="000000"/>
                  </a:solidFill>
                  <a:latin typeface="Helvetica Light"/>
                  <a:ea typeface="Helvetica Light"/>
                  <a:cs typeface="Helvetica Light"/>
                  <a:sym typeface="Helvetica Light"/>
                </a:defRPr>
              </a:lvl1pPr>
            </a:lstStyle>
            <a:p>
              <a:pPr marL="0" marR="0" lvl="0" indent="0" algn="l" defTabSz="821531" rtl="0" eaLnBrk="1" fontAlgn="auto" latinLnBrk="0" hangingPunct="1">
                <a:lnSpc>
                  <a:spcPct val="100000"/>
                </a:lnSpc>
                <a:spcBef>
                  <a:spcPts val="0"/>
                </a:spcBef>
                <a:spcAft>
                  <a:spcPts val="0"/>
                </a:spcAft>
                <a:buClrTx/>
                <a:buSzTx/>
                <a:buFontTx/>
                <a:buNone/>
                <a:tabLst/>
                <a:defRPr/>
              </a:pPr>
              <a:r>
                <a:rPr kumimoji="0" sz="300" b="0" i="0" u="none" strike="noStrike" kern="1200" cap="none" spc="0" normalizeH="0" baseline="0" noProof="0">
                  <a:ln>
                    <a:noFill/>
                  </a:ln>
                  <a:solidFill>
                    <a:srgbClr val="000000"/>
                  </a:solidFill>
                  <a:effectLst/>
                  <a:uLnTx/>
                  <a:uFillTx/>
                  <a:latin typeface="Helvetica Light"/>
                  <a:sym typeface="Helvetica Light"/>
                </a:rPr>
                <a:t>Stage 2</a:t>
              </a:r>
            </a:p>
          </p:txBody>
        </p:sp>
        <p:sp>
          <p:nvSpPr>
            <p:cNvPr id="31" name="Stage 2">
              <a:extLst>
                <a:ext uri="{FF2B5EF4-FFF2-40B4-BE49-F238E27FC236}">
                  <a16:creationId xmlns:a16="http://schemas.microsoft.com/office/drawing/2014/main" id="{88E3CF9F-EBC8-69D8-264E-CE67F3CD33D0}"/>
                </a:ext>
              </a:extLst>
            </p:cNvPr>
            <p:cNvSpPr/>
            <p:nvPr/>
          </p:nvSpPr>
          <p:spPr>
            <a:xfrm>
              <a:off x="10270561"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7860" tIns="17860" rIns="17860" bIns="17860" anchor="ctr"/>
            <a:lstStyle>
              <a:lvl1pPr defTabSz="821531">
                <a:defRPr>
                  <a:solidFill>
                    <a:srgbClr val="000000"/>
                  </a:solidFill>
                  <a:latin typeface="Helvetica Light"/>
                  <a:ea typeface="Helvetica Light"/>
                  <a:cs typeface="Helvetica Light"/>
                  <a:sym typeface="Helvetica Light"/>
                </a:defRPr>
              </a:lvl1pPr>
            </a:lstStyle>
            <a:p>
              <a:pPr marL="0" marR="0" lvl="0" indent="0" algn="l" defTabSz="821531" rtl="0" eaLnBrk="1" fontAlgn="auto" latinLnBrk="0" hangingPunct="1">
                <a:lnSpc>
                  <a:spcPct val="100000"/>
                </a:lnSpc>
                <a:spcBef>
                  <a:spcPts val="0"/>
                </a:spcBef>
                <a:spcAft>
                  <a:spcPts val="0"/>
                </a:spcAft>
                <a:buClrTx/>
                <a:buSzTx/>
                <a:buFontTx/>
                <a:buNone/>
                <a:tabLst/>
                <a:defRPr/>
              </a:pPr>
              <a:r>
                <a:rPr kumimoji="0" sz="300" b="0" i="0" u="none" strike="noStrike" kern="1200" cap="none" spc="0" normalizeH="0" baseline="0" noProof="0">
                  <a:ln>
                    <a:noFill/>
                  </a:ln>
                  <a:solidFill>
                    <a:srgbClr val="000000"/>
                  </a:solidFill>
                  <a:effectLst/>
                  <a:uLnTx/>
                  <a:uFillTx/>
                  <a:latin typeface="Helvetica Light"/>
                  <a:sym typeface="Helvetica Light"/>
                </a:rPr>
                <a:t>Stage 2</a:t>
              </a:r>
            </a:p>
          </p:txBody>
        </p:sp>
        <p:sp>
          <p:nvSpPr>
            <p:cNvPr id="32" name="Stage 2">
              <a:extLst>
                <a:ext uri="{FF2B5EF4-FFF2-40B4-BE49-F238E27FC236}">
                  <a16:creationId xmlns:a16="http://schemas.microsoft.com/office/drawing/2014/main" id="{878C0D5C-F0FD-626F-CFD2-A589A7C76DA5}"/>
                </a:ext>
              </a:extLst>
            </p:cNvPr>
            <p:cNvSpPr/>
            <p:nvPr/>
          </p:nvSpPr>
          <p:spPr>
            <a:xfrm>
              <a:off x="11176405"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7860" tIns="17860" rIns="17860" bIns="17860" anchor="ctr"/>
            <a:lstStyle>
              <a:lvl1pPr defTabSz="821531">
                <a:defRPr>
                  <a:solidFill>
                    <a:srgbClr val="000000"/>
                  </a:solidFill>
                  <a:latin typeface="Helvetica Light"/>
                  <a:ea typeface="Helvetica Light"/>
                  <a:cs typeface="Helvetica Light"/>
                  <a:sym typeface="Helvetica Light"/>
                </a:defRPr>
              </a:lvl1pPr>
            </a:lstStyle>
            <a:p>
              <a:pPr marL="0" marR="0" lvl="0" indent="0" algn="l" defTabSz="821531" rtl="0" eaLnBrk="1" fontAlgn="auto" latinLnBrk="0" hangingPunct="1">
                <a:lnSpc>
                  <a:spcPct val="100000"/>
                </a:lnSpc>
                <a:spcBef>
                  <a:spcPts val="0"/>
                </a:spcBef>
                <a:spcAft>
                  <a:spcPts val="0"/>
                </a:spcAft>
                <a:buClrTx/>
                <a:buSzTx/>
                <a:buFontTx/>
                <a:buNone/>
                <a:tabLst/>
                <a:defRPr/>
              </a:pPr>
              <a:r>
                <a:rPr kumimoji="0" sz="300" b="0" i="0" u="none" strike="noStrike" kern="1200" cap="none" spc="0" normalizeH="0" baseline="0" noProof="0">
                  <a:ln>
                    <a:noFill/>
                  </a:ln>
                  <a:solidFill>
                    <a:srgbClr val="000000"/>
                  </a:solidFill>
                  <a:effectLst/>
                  <a:uLnTx/>
                  <a:uFillTx/>
                  <a:latin typeface="Helvetica Light"/>
                  <a:sym typeface="Helvetica Light"/>
                </a:rPr>
                <a:t>Stage 2</a:t>
              </a:r>
            </a:p>
          </p:txBody>
        </p:sp>
        <p:sp>
          <p:nvSpPr>
            <p:cNvPr id="33" name="Line">
              <a:extLst>
                <a:ext uri="{FF2B5EF4-FFF2-40B4-BE49-F238E27FC236}">
                  <a16:creationId xmlns:a16="http://schemas.microsoft.com/office/drawing/2014/main" id="{B86B8ABA-6207-6A4F-4F4D-1E366D63D334}"/>
                </a:ext>
              </a:extLst>
            </p:cNvPr>
            <p:cNvSpPr/>
            <p:nvPr/>
          </p:nvSpPr>
          <p:spPr>
            <a:xfrm flipV="1">
              <a:off x="8018869" y="2406714"/>
              <a:ext cx="1574139" cy="481716"/>
            </a:xfrm>
            <a:prstGeom prst="line">
              <a:avLst/>
            </a:prstGeom>
            <a:ln w="25400">
              <a:solidFill>
                <a:srgbClr val="000000"/>
              </a:solidFill>
              <a:miter lim="400000"/>
            </a:ln>
          </p:spPr>
          <p:txBody>
            <a:bodyPr lIns="17860" tIns="17860" rIns="17860" bIns="17860" anchor="ctr"/>
            <a:lstStyle/>
            <a:p>
              <a:pPr marL="0" marR="0" lvl="0" indent="0" algn="l" defTabSz="205383"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800" b="0" i="0" u="none" strike="noStrike" kern="1200" cap="none" spc="0" normalizeH="0" baseline="0" noProof="0">
                <a:ln>
                  <a:noFill/>
                </a:ln>
                <a:solidFill>
                  <a:srgbClr val="000000"/>
                </a:solidFill>
                <a:effectLst/>
                <a:uLnTx/>
                <a:uFillTx/>
                <a:latin typeface="Helvetica Light"/>
                <a:sym typeface="Helvetica Light"/>
              </a:endParaRPr>
            </a:p>
          </p:txBody>
        </p:sp>
        <p:sp>
          <p:nvSpPr>
            <p:cNvPr id="34" name="Line">
              <a:extLst>
                <a:ext uri="{FF2B5EF4-FFF2-40B4-BE49-F238E27FC236}">
                  <a16:creationId xmlns:a16="http://schemas.microsoft.com/office/drawing/2014/main" id="{3C1A4DD1-B009-0268-BD39-2DEF10BF7900}"/>
                </a:ext>
              </a:extLst>
            </p:cNvPr>
            <p:cNvSpPr/>
            <p:nvPr/>
          </p:nvSpPr>
          <p:spPr>
            <a:xfrm flipV="1">
              <a:off x="8816386" y="2368480"/>
              <a:ext cx="884948" cy="545329"/>
            </a:xfrm>
            <a:prstGeom prst="line">
              <a:avLst/>
            </a:prstGeom>
            <a:ln w="25400">
              <a:solidFill>
                <a:srgbClr val="000000"/>
              </a:solidFill>
              <a:miter lim="400000"/>
            </a:ln>
          </p:spPr>
          <p:txBody>
            <a:bodyPr lIns="17860" tIns="17860" rIns="17860" bIns="17860" anchor="ctr"/>
            <a:lstStyle/>
            <a:p>
              <a:pPr marL="0" marR="0" lvl="0" indent="0" algn="l" defTabSz="205383"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800" b="0" i="0" u="none" strike="noStrike" kern="1200" cap="none" spc="0" normalizeH="0" baseline="0" noProof="0">
                <a:ln>
                  <a:noFill/>
                </a:ln>
                <a:solidFill>
                  <a:srgbClr val="000000"/>
                </a:solidFill>
                <a:effectLst/>
                <a:uLnTx/>
                <a:uFillTx/>
                <a:latin typeface="Helvetica Light"/>
                <a:sym typeface="Helvetica Light"/>
              </a:endParaRPr>
            </a:p>
          </p:txBody>
        </p:sp>
        <p:sp>
          <p:nvSpPr>
            <p:cNvPr id="35" name="Line">
              <a:extLst>
                <a:ext uri="{FF2B5EF4-FFF2-40B4-BE49-F238E27FC236}">
                  <a16:creationId xmlns:a16="http://schemas.microsoft.com/office/drawing/2014/main" id="{33F74CB6-09E3-5B54-9E4D-1C422863CC56}"/>
                </a:ext>
              </a:extLst>
            </p:cNvPr>
            <p:cNvSpPr/>
            <p:nvPr/>
          </p:nvSpPr>
          <p:spPr>
            <a:xfrm flipV="1">
              <a:off x="9711783" y="2295747"/>
              <a:ext cx="1" cy="690794"/>
            </a:xfrm>
            <a:prstGeom prst="line">
              <a:avLst/>
            </a:prstGeom>
            <a:ln w="25400">
              <a:solidFill>
                <a:srgbClr val="000000"/>
              </a:solidFill>
              <a:miter lim="400000"/>
            </a:ln>
          </p:spPr>
          <p:txBody>
            <a:bodyPr lIns="17860" tIns="17860" rIns="17860" bIns="17860" anchor="ctr"/>
            <a:lstStyle/>
            <a:p>
              <a:pPr marL="0" marR="0" lvl="0" indent="0" algn="l" defTabSz="205383"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800" b="0" i="0" u="none" strike="noStrike" kern="1200" cap="none" spc="0" normalizeH="0" baseline="0" noProof="0">
                <a:ln>
                  <a:noFill/>
                </a:ln>
                <a:solidFill>
                  <a:srgbClr val="000000"/>
                </a:solidFill>
                <a:effectLst/>
                <a:uLnTx/>
                <a:uFillTx/>
                <a:latin typeface="Helvetica Light"/>
                <a:sym typeface="Helvetica Light"/>
              </a:endParaRPr>
            </a:p>
          </p:txBody>
        </p:sp>
        <p:sp>
          <p:nvSpPr>
            <p:cNvPr id="36" name="Line">
              <a:extLst>
                <a:ext uri="{FF2B5EF4-FFF2-40B4-BE49-F238E27FC236}">
                  <a16:creationId xmlns:a16="http://schemas.microsoft.com/office/drawing/2014/main" id="{1B9C57B6-ED35-621B-8D3C-1C21260DE619}"/>
                </a:ext>
              </a:extLst>
            </p:cNvPr>
            <p:cNvSpPr/>
            <p:nvPr/>
          </p:nvSpPr>
          <p:spPr>
            <a:xfrm flipH="1" flipV="1">
              <a:off x="9707209" y="2357386"/>
              <a:ext cx="914992" cy="567515"/>
            </a:xfrm>
            <a:prstGeom prst="line">
              <a:avLst/>
            </a:prstGeom>
            <a:ln w="25400">
              <a:solidFill>
                <a:srgbClr val="000000"/>
              </a:solidFill>
              <a:miter lim="400000"/>
            </a:ln>
          </p:spPr>
          <p:txBody>
            <a:bodyPr lIns="17860" tIns="17860" rIns="17860" bIns="17860" anchor="ctr"/>
            <a:lstStyle/>
            <a:p>
              <a:pPr marL="0" marR="0" lvl="0" indent="0" algn="l" defTabSz="205383"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800" b="0" i="0" u="none" strike="noStrike" kern="1200" cap="none" spc="0" normalizeH="0" baseline="0" noProof="0">
                <a:ln>
                  <a:noFill/>
                </a:ln>
                <a:solidFill>
                  <a:srgbClr val="000000"/>
                </a:solidFill>
                <a:effectLst/>
                <a:uLnTx/>
                <a:uFillTx/>
                <a:latin typeface="Helvetica Light"/>
                <a:sym typeface="Helvetica Light"/>
              </a:endParaRPr>
            </a:p>
          </p:txBody>
        </p:sp>
        <p:sp>
          <p:nvSpPr>
            <p:cNvPr id="37" name="Line">
              <a:extLst>
                <a:ext uri="{FF2B5EF4-FFF2-40B4-BE49-F238E27FC236}">
                  <a16:creationId xmlns:a16="http://schemas.microsoft.com/office/drawing/2014/main" id="{F2DC4B32-7258-A8F2-4764-673FBDBE3E45}"/>
                </a:ext>
              </a:extLst>
            </p:cNvPr>
            <p:cNvSpPr/>
            <p:nvPr/>
          </p:nvSpPr>
          <p:spPr>
            <a:xfrm flipH="1" flipV="1">
              <a:off x="9706076" y="2357386"/>
              <a:ext cx="1752135" cy="567515"/>
            </a:xfrm>
            <a:prstGeom prst="line">
              <a:avLst/>
            </a:prstGeom>
            <a:ln w="25400">
              <a:solidFill>
                <a:srgbClr val="000000"/>
              </a:solidFill>
              <a:miter lim="400000"/>
            </a:ln>
          </p:spPr>
          <p:txBody>
            <a:bodyPr lIns="17860" tIns="17860" rIns="17860" bIns="17860" anchor="ctr"/>
            <a:lstStyle/>
            <a:p>
              <a:pPr marL="0" marR="0" lvl="0" indent="0" algn="l" defTabSz="205383"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800" b="0" i="0" u="none" strike="noStrike" kern="1200" cap="none" spc="0" normalizeH="0" baseline="0" noProof="0">
                <a:ln>
                  <a:noFill/>
                </a:ln>
                <a:solidFill>
                  <a:srgbClr val="000000"/>
                </a:solidFill>
                <a:effectLst/>
                <a:uLnTx/>
                <a:uFillTx/>
                <a:latin typeface="Helvetica Light"/>
                <a:sym typeface="Helvetica Light"/>
              </a:endParaRPr>
            </a:p>
          </p:txBody>
        </p:sp>
        <p:sp>
          <p:nvSpPr>
            <p:cNvPr id="38" name="Stage 1">
              <a:extLst>
                <a:ext uri="{FF2B5EF4-FFF2-40B4-BE49-F238E27FC236}">
                  <a16:creationId xmlns:a16="http://schemas.microsoft.com/office/drawing/2014/main" id="{896B646C-018E-5CD6-F203-72CD12111B3D}"/>
                </a:ext>
              </a:extLst>
            </p:cNvPr>
            <p:cNvSpPr/>
            <p:nvPr/>
          </p:nvSpPr>
          <p:spPr>
            <a:xfrm>
              <a:off x="7553026"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7860" tIns="17860" rIns="17860" bIns="17860" anchor="ctr"/>
            <a:lstStyle>
              <a:lvl1pPr defTabSz="821531">
                <a:defRPr>
                  <a:solidFill>
                    <a:srgbClr val="FFFFFF"/>
                  </a:solidFill>
                  <a:latin typeface="Helvetica Light"/>
                  <a:ea typeface="Helvetica Light"/>
                  <a:cs typeface="Helvetica Light"/>
                  <a:sym typeface="Helvetica Light"/>
                </a:defRPr>
              </a:lvl1pPr>
            </a:lstStyle>
            <a:p>
              <a:pPr marL="0" marR="0" lvl="0" indent="0" algn="l" defTabSz="821531" rtl="0" eaLnBrk="1" fontAlgn="auto" latinLnBrk="0" hangingPunct="1">
                <a:lnSpc>
                  <a:spcPct val="100000"/>
                </a:lnSpc>
                <a:spcBef>
                  <a:spcPts val="0"/>
                </a:spcBef>
                <a:spcAft>
                  <a:spcPts val="0"/>
                </a:spcAft>
                <a:buClrTx/>
                <a:buSzTx/>
                <a:buFontTx/>
                <a:buNone/>
                <a:tabLst/>
                <a:defRPr/>
              </a:pPr>
              <a:r>
                <a:rPr kumimoji="0" sz="300" b="0" i="0" u="none" strike="noStrike" kern="1200" cap="none" spc="0" normalizeH="0" baseline="0" noProof="0">
                  <a:ln>
                    <a:noFill/>
                  </a:ln>
                  <a:solidFill>
                    <a:srgbClr val="FFFFFF"/>
                  </a:solidFill>
                  <a:effectLst/>
                  <a:uLnTx/>
                  <a:uFillTx/>
                  <a:latin typeface="Helvetica Light"/>
                  <a:sym typeface="Helvetica Light"/>
                </a:rPr>
                <a:t>Stage 1</a:t>
              </a:r>
            </a:p>
          </p:txBody>
        </p:sp>
        <p:sp>
          <p:nvSpPr>
            <p:cNvPr id="39" name="Stage 1">
              <a:extLst>
                <a:ext uri="{FF2B5EF4-FFF2-40B4-BE49-F238E27FC236}">
                  <a16:creationId xmlns:a16="http://schemas.microsoft.com/office/drawing/2014/main" id="{D6433952-538E-5DAE-13B9-46121CFA300A}"/>
                </a:ext>
              </a:extLst>
            </p:cNvPr>
            <p:cNvSpPr/>
            <p:nvPr/>
          </p:nvSpPr>
          <p:spPr>
            <a:xfrm>
              <a:off x="8458871" y="2885442"/>
              <a:ext cx="694134"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7860" tIns="17860" rIns="17860" bIns="17860" anchor="ctr"/>
            <a:lstStyle>
              <a:lvl1pPr defTabSz="821531">
                <a:defRPr>
                  <a:solidFill>
                    <a:srgbClr val="FFFFFF"/>
                  </a:solidFill>
                  <a:latin typeface="Helvetica Light"/>
                  <a:ea typeface="Helvetica Light"/>
                  <a:cs typeface="Helvetica Light"/>
                  <a:sym typeface="Helvetica Light"/>
                </a:defRPr>
              </a:lvl1pPr>
            </a:lstStyle>
            <a:p>
              <a:pPr marL="0" marR="0" lvl="0" indent="0" algn="l" defTabSz="821531" rtl="0" eaLnBrk="1" fontAlgn="auto" latinLnBrk="0" hangingPunct="1">
                <a:lnSpc>
                  <a:spcPct val="100000"/>
                </a:lnSpc>
                <a:spcBef>
                  <a:spcPts val="0"/>
                </a:spcBef>
                <a:spcAft>
                  <a:spcPts val="0"/>
                </a:spcAft>
                <a:buClrTx/>
                <a:buSzTx/>
                <a:buFontTx/>
                <a:buNone/>
                <a:tabLst/>
                <a:defRPr/>
              </a:pPr>
              <a:r>
                <a:rPr kumimoji="0" sz="300" b="0" i="0" u="none" strike="noStrike" kern="1200" cap="none" spc="0" normalizeH="0" baseline="0" noProof="0">
                  <a:ln>
                    <a:noFill/>
                  </a:ln>
                  <a:solidFill>
                    <a:srgbClr val="FFFFFF"/>
                  </a:solidFill>
                  <a:effectLst/>
                  <a:uLnTx/>
                  <a:uFillTx/>
                  <a:latin typeface="Helvetica Light"/>
                  <a:sym typeface="Helvetica Light"/>
                </a:rPr>
                <a:t>Stage 1</a:t>
              </a:r>
            </a:p>
          </p:txBody>
        </p:sp>
        <p:sp>
          <p:nvSpPr>
            <p:cNvPr id="40" name="Stage 1">
              <a:extLst>
                <a:ext uri="{FF2B5EF4-FFF2-40B4-BE49-F238E27FC236}">
                  <a16:creationId xmlns:a16="http://schemas.microsoft.com/office/drawing/2014/main" id="{5325D9A2-944F-6A87-8B1A-712FCAD8F95F}"/>
                </a:ext>
              </a:extLst>
            </p:cNvPr>
            <p:cNvSpPr/>
            <p:nvPr/>
          </p:nvSpPr>
          <p:spPr>
            <a:xfrm>
              <a:off x="9364715"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7860" tIns="17860" rIns="17860" bIns="17860" anchor="ctr"/>
            <a:lstStyle>
              <a:lvl1pPr defTabSz="821531">
                <a:defRPr>
                  <a:solidFill>
                    <a:srgbClr val="FFFFFF"/>
                  </a:solidFill>
                  <a:latin typeface="Helvetica Light"/>
                  <a:ea typeface="Helvetica Light"/>
                  <a:cs typeface="Helvetica Light"/>
                  <a:sym typeface="Helvetica Light"/>
                </a:defRPr>
              </a:lvl1pPr>
            </a:lstStyle>
            <a:p>
              <a:pPr marL="0" marR="0" lvl="0" indent="0" algn="l" defTabSz="821531" rtl="0" eaLnBrk="1" fontAlgn="auto" latinLnBrk="0" hangingPunct="1">
                <a:lnSpc>
                  <a:spcPct val="100000"/>
                </a:lnSpc>
                <a:spcBef>
                  <a:spcPts val="0"/>
                </a:spcBef>
                <a:spcAft>
                  <a:spcPts val="0"/>
                </a:spcAft>
                <a:buClrTx/>
                <a:buSzTx/>
                <a:buFontTx/>
                <a:buNone/>
                <a:tabLst/>
                <a:defRPr/>
              </a:pPr>
              <a:r>
                <a:rPr kumimoji="0" sz="300" b="0" i="0" u="none" strike="noStrike" kern="1200" cap="none" spc="0" normalizeH="0" baseline="0" noProof="0">
                  <a:ln>
                    <a:noFill/>
                  </a:ln>
                  <a:solidFill>
                    <a:srgbClr val="FFFFFF"/>
                  </a:solidFill>
                  <a:effectLst/>
                  <a:uLnTx/>
                  <a:uFillTx/>
                  <a:latin typeface="Helvetica Light"/>
                  <a:sym typeface="Helvetica Light"/>
                </a:rPr>
                <a:t>Stage 1</a:t>
              </a:r>
            </a:p>
          </p:txBody>
        </p:sp>
        <p:sp>
          <p:nvSpPr>
            <p:cNvPr id="41" name="Stage 1">
              <a:extLst>
                <a:ext uri="{FF2B5EF4-FFF2-40B4-BE49-F238E27FC236}">
                  <a16:creationId xmlns:a16="http://schemas.microsoft.com/office/drawing/2014/main" id="{EAFC0213-5130-3CFD-563B-0DCF90985EC4}"/>
                </a:ext>
              </a:extLst>
            </p:cNvPr>
            <p:cNvSpPr/>
            <p:nvPr/>
          </p:nvSpPr>
          <p:spPr>
            <a:xfrm>
              <a:off x="10270561"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7860" tIns="17860" rIns="17860" bIns="17860" anchor="ctr"/>
            <a:lstStyle>
              <a:lvl1pPr defTabSz="821531">
                <a:defRPr>
                  <a:solidFill>
                    <a:srgbClr val="FFFFFF"/>
                  </a:solidFill>
                  <a:latin typeface="Helvetica Light"/>
                  <a:ea typeface="Helvetica Light"/>
                  <a:cs typeface="Helvetica Light"/>
                  <a:sym typeface="Helvetica Light"/>
                </a:defRPr>
              </a:lvl1pPr>
            </a:lstStyle>
            <a:p>
              <a:pPr marL="0" marR="0" lvl="0" indent="0" algn="l" defTabSz="821531" rtl="0" eaLnBrk="1" fontAlgn="auto" latinLnBrk="0" hangingPunct="1">
                <a:lnSpc>
                  <a:spcPct val="100000"/>
                </a:lnSpc>
                <a:spcBef>
                  <a:spcPts val="0"/>
                </a:spcBef>
                <a:spcAft>
                  <a:spcPts val="0"/>
                </a:spcAft>
                <a:buClrTx/>
                <a:buSzTx/>
                <a:buFontTx/>
                <a:buNone/>
                <a:tabLst/>
                <a:defRPr/>
              </a:pPr>
              <a:r>
                <a:rPr kumimoji="0" sz="300" b="0" i="0" u="none" strike="noStrike" kern="1200" cap="none" spc="0" normalizeH="0" baseline="0" noProof="0">
                  <a:ln>
                    <a:noFill/>
                  </a:ln>
                  <a:solidFill>
                    <a:srgbClr val="FFFFFF"/>
                  </a:solidFill>
                  <a:effectLst/>
                  <a:uLnTx/>
                  <a:uFillTx/>
                  <a:latin typeface="Helvetica Light"/>
                  <a:sym typeface="Helvetica Light"/>
                </a:rPr>
                <a:t>Stage 1</a:t>
              </a:r>
            </a:p>
          </p:txBody>
        </p:sp>
        <p:sp>
          <p:nvSpPr>
            <p:cNvPr id="42" name="Stage 1">
              <a:extLst>
                <a:ext uri="{FF2B5EF4-FFF2-40B4-BE49-F238E27FC236}">
                  <a16:creationId xmlns:a16="http://schemas.microsoft.com/office/drawing/2014/main" id="{3B40FDE1-17F8-B0C3-507B-D2691165DBA0}"/>
                </a:ext>
              </a:extLst>
            </p:cNvPr>
            <p:cNvSpPr/>
            <p:nvPr/>
          </p:nvSpPr>
          <p:spPr>
            <a:xfrm>
              <a:off x="11176405"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7860" tIns="17860" rIns="17860" bIns="17860" anchor="ctr"/>
            <a:lstStyle>
              <a:lvl1pPr defTabSz="821531">
                <a:defRPr>
                  <a:solidFill>
                    <a:srgbClr val="FFFFFF"/>
                  </a:solidFill>
                  <a:latin typeface="Helvetica Light"/>
                  <a:ea typeface="Helvetica Light"/>
                  <a:cs typeface="Helvetica Light"/>
                  <a:sym typeface="Helvetica Light"/>
                </a:defRPr>
              </a:lvl1pPr>
            </a:lstStyle>
            <a:p>
              <a:pPr marL="0" marR="0" lvl="0" indent="0" algn="l" defTabSz="821531" rtl="0" eaLnBrk="1" fontAlgn="auto" latinLnBrk="0" hangingPunct="1">
                <a:lnSpc>
                  <a:spcPct val="100000"/>
                </a:lnSpc>
                <a:spcBef>
                  <a:spcPts val="0"/>
                </a:spcBef>
                <a:spcAft>
                  <a:spcPts val="0"/>
                </a:spcAft>
                <a:buClrTx/>
                <a:buSzTx/>
                <a:buFontTx/>
                <a:buNone/>
                <a:tabLst/>
                <a:defRPr/>
              </a:pPr>
              <a:r>
                <a:rPr kumimoji="0" sz="300" b="0" i="0" u="none" strike="noStrike" kern="1200" cap="none" spc="0" normalizeH="0" baseline="0" noProof="0">
                  <a:ln>
                    <a:noFill/>
                  </a:ln>
                  <a:solidFill>
                    <a:srgbClr val="FFFFFF"/>
                  </a:solidFill>
                  <a:effectLst/>
                  <a:uLnTx/>
                  <a:uFillTx/>
                  <a:latin typeface="Helvetica Light"/>
                  <a:sym typeface="Helvetica Light"/>
                </a:rPr>
                <a:t>Stage 1</a:t>
              </a:r>
            </a:p>
          </p:txBody>
        </p:sp>
        <p:sp>
          <p:nvSpPr>
            <p:cNvPr id="43" name="Partition">
              <a:extLst>
                <a:ext uri="{FF2B5EF4-FFF2-40B4-BE49-F238E27FC236}">
                  <a16:creationId xmlns:a16="http://schemas.microsoft.com/office/drawing/2014/main" id="{6B2F62E0-7185-E1E0-70C3-788771DA3372}"/>
                </a:ext>
              </a:extLst>
            </p:cNvPr>
            <p:cNvSpPr txBox="1"/>
            <p:nvPr/>
          </p:nvSpPr>
          <p:spPr>
            <a:xfrm>
              <a:off x="10654211" y="2478368"/>
              <a:ext cx="720171" cy="24158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7860" tIns="17860" rIns="17860" bIns="17860" anchor="ctr"/>
            <a:lstStyle>
              <a:lvl1pPr defTabSz="821531">
                <a:defRPr sz="2500" b="1">
                  <a:solidFill>
                    <a:srgbClr val="000000"/>
                  </a:solidFill>
                  <a:latin typeface="+mn-lt"/>
                  <a:ea typeface="+mn-ea"/>
                  <a:cs typeface="+mn-cs"/>
                  <a:sym typeface="Helvetica"/>
                </a:defRPr>
              </a:lvl1pPr>
            </a:lstStyle>
            <a:p>
              <a:pPr marL="0" marR="0" lvl="0" indent="0" algn="l" defTabSz="821531" rtl="0" eaLnBrk="1" fontAlgn="auto" latinLnBrk="0" hangingPunct="1">
                <a:lnSpc>
                  <a:spcPct val="100000"/>
                </a:lnSpc>
                <a:spcBef>
                  <a:spcPts val="0"/>
                </a:spcBef>
                <a:spcAft>
                  <a:spcPts val="0"/>
                </a:spcAft>
                <a:buClrTx/>
                <a:buSzTx/>
                <a:buFontTx/>
                <a:buNone/>
                <a:tabLst/>
                <a:defRPr/>
              </a:pPr>
              <a:r>
                <a:rPr kumimoji="0" sz="625" b="1" i="0" u="none" strike="noStrike" kern="1200" cap="none" spc="0" normalizeH="0" baseline="0" noProof="0">
                  <a:ln>
                    <a:noFill/>
                  </a:ln>
                  <a:solidFill>
                    <a:srgbClr val="000000"/>
                  </a:solidFill>
                  <a:effectLst/>
                  <a:uLnTx/>
                  <a:uFillTx/>
                  <a:latin typeface="Calibri" panose="020F0502020204030204"/>
                  <a:ea typeface="+mn-ea"/>
                  <a:cs typeface="+mn-cs"/>
                  <a:sym typeface="Helvetica"/>
                </a:rPr>
                <a:t>Partition</a:t>
              </a:r>
            </a:p>
          </p:txBody>
        </p:sp>
        <p:sp>
          <p:nvSpPr>
            <p:cNvPr id="44" name="Big Data (lots of work)">
              <a:extLst>
                <a:ext uri="{FF2B5EF4-FFF2-40B4-BE49-F238E27FC236}">
                  <a16:creationId xmlns:a16="http://schemas.microsoft.com/office/drawing/2014/main" id="{F815EBEC-0A6F-1456-4D31-E46A189D1F25}"/>
                </a:ext>
              </a:extLst>
            </p:cNvPr>
            <p:cNvSpPr/>
            <p:nvPr/>
          </p:nvSpPr>
          <p:spPr>
            <a:xfrm>
              <a:off x="7460242" y="1855042"/>
              <a:ext cx="4503081" cy="554659"/>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7860" tIns="17860" rIns="17860" bIns="17860" anchor="ctr"/>
            <a:lstStyle/>
            <a:p>
              <a:pPr marL="0" marR="0" lvl="0" indent="0" algn="l" defTabSz="205383" rtl="0" eaLnBrk="1" fontAlgn="auto" latinLnBrk="0" hangingPunct="1">
                <a:lnSpc>
                  <a:spcPct val="100000"/>
                </a:lnSpc>
                <a:spcBef>
                  <a:spcPts val="0"/>
                </a:spcBef>
                <a:spcAft>
                  <a:spcPts val="0"/>
                </a:spcAft>
                <a:buClrTx/>
                <a:buSzTx/>
                <a:buFontTx/>
                <a:buNone/>
                <a:tabLst/>
                <a:defRPr>
                  <a:solidFill>
                    <a:srgbClr val="FFFFFF"/>
                  </a:solidFill>
                  <a:latin typeface="Helvetica Light"/>
                  <a:ea typeface="Helvetica Light"/>
                  <a:cs typeface="Helvetica Light"/>
                  <a:sym typeface="Helvetica Light"/>
                </a:defRPr>
              </a:pPr>
              <a:r>
                <a:rPr kumimoji="0" sz="300" b="0" i="0" u="none" strike="noStrike" kern="1200" cap="none" spc="0" normalizeH="0" baseline="0" noProof="0">
                  <a:ln>
                    <a:noFill/>
                  </a:ln>
                  <a:solidFill>
                    <a:srgbClr val="FFFFFF"/>
                  </a:solidFill>
                  <a:effectLst/>
                  <a:uLnTx/>
                  <a:uFillTx/>
                  <a:latin typeface="Helvetica Light"/>
                  <a:sym typeface="Helvetica Light"/>
                </a:rPr>
                <a:t>Big Data (lots of </a:t>
              </a:r>
              <a:r>
                <a:rPr kumimoji="0" sz="300" b="1" i="0" u="none" strike="noStrike" kern="1200" cap="none" spc="0" normalizeH="0" baseline="0" noProof="0">
                  <a:ln>
                    <a:noFill/>
                  </a:ln>
                  <a:solidFill>
                    <a:srgbClr val="FFFFFF"/>
                  </a:solidFill>
                  <a:effectLst/>
                  <a:uLnTx/>
                  <a:uFillTx/>
                  <a:latin typeface="Helvetica Light"/>
                  <a:sym typeface="Helvetica"/>
                </a:rPr>
                <a:t>work</a:t>
              </a:r>
              <a:r>
                <a:rPr kumimoji="0" sz="300" b="0" i="0" u="none" strike="noStrike" kern="1200" cap="none" spc="0" normalizeH="0" baseline="0" noProof="0">
                  <a:ln>
                    <a:noFill/>
                  </a:ln>
                  <a:solidFill>
                    <a:srgbClr val="FFFFFF"/>
                  </a:solidFill>
                  <a:effectLst/>
                  <a:uLnTx/>
                  <a:uFillTx/>
                  <a:latin typeface="Helvetica Light"/>
                  <a:sym typeface="Helvetica Light"/>
                </a:rPr>
                <a:t>)</a:t>
              </a:r>
            </a:p>
          </p:txBody>
        </p:sp>
      </p:grpSp>
    </p:spTree>
    <p:extLst>
      <p:ext uri="{BB962C8B-B14F-4D97-AF65-F5344CB8AC3E}">
        <p14:creationId xmlns:p14="http://schemas.microsoft.com/office/powerpoint/2010/main" val="1703526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24DA4-A343-A5C7-352F-CA8A10004498}"/>
              </a:ext>
            </a:extLst>
          </p:cNvPr>
          <p:cNvSpPr>
            <a:spLocks noGrp="1"/>
          </p:cNvSpPr>
          <p:nvPr>
            <p:ph type="title"/>
          </p:nvPr>
        </p:nvSpPr>
        <p:spPr/>
        <p:txBody>
          <a:bodyPr/>
          <a:lstStyle/>
          <a:p>
            <a:r>
              <a:rPr lang="en-US" dirty="0"/>
              <a:t>You could set up multiple CI processes</a:t>
            </a:r>
          </a:p>
        </p:txBody>
      </p:sp>
      <p:sp>
        <p:nvSpPr>
          <p:cNvPr id="3" name="Content Placeholder 2">
            <a:extLst>
              <a:ext uri="{FF2B5EF4-FFF2-40B4-BE49-F238E27FC236}">
                <a16:creationId xmlns:a16="http://schemas.microsoft.com/office/drawing/2014/main" id="{97599E71-AA8E-89A9-7305-3927861F7CE1}"/>
              </a:ext>
            </a:extLst>
          </p:cNvPr>
          <p:cNvSpPr>
            <a:spLocks noGrp="1"/>
          </p:cNvSpPr>
          <p:nvPr>
            <p:ph idx="1"/>
          </p:nvPr>
        </p:nvSpPr>
        <p:spPr/>
        <p:txBody>
          <a:bodyPr/>
          <a:lstStyle/>
          <a:p>
            <a:r>
              <a:rPr lang="en-US" dirty="0"/>
              <a:t>Run a short test daily</a:t>
            </a:r>
          </a:p>
          <a:p>
            <a:pPr lvl="1"/>
            <a:r>
              <a:rPr lang="en-US" dirty="0"/>
              <a:t>or oftener</a:t>
            </a:r>
          </a:p>
          <a:p>
            <a:pPr lvl="1"/>
            <a:r>
              <a:rPr lang="en-US" dirty="0"/>
              <a:t>maybe on every commit?</a:t>
            </a:r>
          </a:p>
          <a:p>
            <a:r>
              <a:rPr lang="en-US" dirty="0"/>
              <a:t>More comprehensive test less often</a:t>
            </a:r>
          </a:p>
          <a:p>
            <a:pPr lvl="1"/>
            <a:r>
              <a:rPr lang="en-US" dirty="0"/>
              <a:t>provides more accurate performance data</a:t>
            </a:r>
          </a:p>
          <a:p>
            <a:r>
              <a:rPr lang="en-US" dirty="0"/>
              <a:t>Either way, you know that your integration is working!</a:t>
            </a:r>
          </a:p>
        </p:txBody>
      </p:sp>
      <p:sp>
        <p:nvSpPr>
          <p:cNvPr id="4" name="Slide Number Placeholder 3">
            <a:extLst>
              <a:ext uri="{FF2B5EF4-FFF2-40B4-BE49-F238E27FC236}">
                <a16:creationId xmlns:a16="http://schemas.microsoft.com/office/drawing/2014/main" id="{9173CD86-C400-CD2D-BE8B-8B97A2EBBE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21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How do we apply continuous integration?"/>
          <p:cNvSpPr txBox="1">
            <a:spLocks noGrp="1"/>
          </p:cNvSpPr>
          <p:nvPr>
            <p:ph type="title"/>
          </p:nvPr>
        </p:nvSpPr>
        <p:spPr>
          <a:prstGeom prst="rect">
            <a:avLst/>
          </a:prstGeom>
        </p:spPr>
        <p:txBody>
          <a:bodyPr/>
          <a:lstStyle/>
          <a:p>
            <a:r>
              <a:rPr lang="en-US" dirty="0"/>
              <a:t>Continuous Integration is Highly Configurable</a:t>
            </a:r>
            <a:endParaRPr dirty="0"/>
          </a:p>
        </p:txBody>
      </p:sp>
      <p:sp>
        <p:nvSpPr>
          <p:cNvPr id="118" name="Testing the right things at the right time"/>
          <p:cNvSpPr txBox="1">
            <a:spLocks noGrp="1"/>
          </p:cNvSpPr>
          <p:nvPr>
            <p:ph idx="1"/>
          </p:nvPr>
        </p:nvSpPr>
        <p:spPr>
          <a:xfrm>
            <a:off x="838200" y="1500160"/>
            <a:ext cx="9697720" cy="4351338"/>
          </a:xfrm>
          <a:prstGeom prst="rect">
            <a:avLst/>
          </a:prstGeom>
        </p:spPr>
        <p:txBody>
          <a:bodyPr>
            <a:normAutofit/>
          </a:bodyPr>
          <a:lstStyle/>
          <a:p>
            <a:r>
              <a:rPr lang="en-US" sz="2700" dirty="0"/>
              <a:t>Determining </a:t>
            </a:r>
            <a:r>
              <a:rPr lang="en-US" sz="2700" i="1" dirty="0"/>
              <a:t>how</a:t>
            </a:r>
            <a:r>
              <a:rPr lang="en-US" sz="2700" dirty="0"/>
              <a:t> to apply CI can be non-trivial for a larger project, all with a cost vs quality tradeoff: what is the cost of automation vs the value of developer time?</a:t>
            </a:r>
          </a:p>
          <a:p>
            <a:r>
              <a:rPr lang="en-US" sz="2700" dirty="0"/>
              <a:t>D</a:t>
            </a:r>
            <a:r>
              <a:rPr sz="2700" dirty="0"/>
              <a:t>o we integrate changes immediately, or do a pre-commit test?</a:t>
            </a:r>
            <a:endParaRPr lang="en-US" sz="2700" dirty="0"/>
          </a:p>
          <a:p>
            <a:r>
              <a:rPr sz="2700" dirty="0"/>
              <a:t>Which tests do we run when we integrate?</a:t>
            </a:r>
            <a:endParaRPr lang="en-US" sz="2700" dirty="0"/>
          </a:p>
          <a:p>
            <a:r>
              <a:rPr lang="en-US" sz="2700" dirty="0"/>
              <a:t>When do we integrate code review?</a:t>
            </a:r>
          </a:p>
          <a:p>
            <a:r>
              <a:rPr sz="2700" dirty="0"/>
              <a:t>How do we compose the system under test </a:t>
            </a:r>
            <a:br>
              <a:rPr lang="en-US" sz="2700" dirty="0"/>
            </a:br>
            <a:r>
              <a:rPr sz="2700" dirty="0"/>
              <a:t>at each point?</a:t>
            </a:r>
            <a:endParaRPr lang="en-US" sz="2700" dirty="0"/>
          </a:p>
          <a:p>
            <a:pPr indent="-266700"/>
            <a:endParaRPr dirty="0"/>
          </a:p>
        </p:txBody>
      </p:sp>
      <p:grpSp>
        <p:nvGrpSpPr>
          <p:cNvPr id="3" name="Group 2">
            <a:extLst>
              <a:ext uri="{FF2B5EF4-FFF2-40B4-BE49-F238E27FC236}">
                <a16:creationId xmlns:a16="http://schemas.microsoft.com/office/drawing/2014/main" id="{AFD3D7F6-9D77-504F-A530-83876787B235}"/>
              </a:ext>
            </a:extLst>
          </p:cNvPr>
          <p:cNvGrpSpPr/>
          <p:nvPr/>
        </p:nvGrpSpPr>
        <p:grpSpPr>
          <a:xfrm>
            <a:off x="6096000" y="4283269"/>
            <a:ext cx="5897893" cy="2574730"/>
            <a:chOff x="5267217" y="7837610"/>
            <a:chExt cx="13849564" cy="6046038"/>
          </a:xfrm>
        </p:grpSpPr>
        <p:sp>
          <p:nvSpPr>
            <p:cNvPr id="142" name="Changed code"/>
            <p:cNvSpPr txBox="1"/>
            <p:nvPr/>
          </p:nvSpPr>
          <p:spPr>
            <a:xfrm>
              <a:off x="10937558" y="7837610"/>
              <a:ext cx="4180155" cy="885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ctr" defTabSz="2438337">
                <a:defRPr sz="35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75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Changed code</a:t>
              </a:r>
            </a:p>
          </p:txBody>
        </p:sp>
        <p:grpSp>
          <p:nvGrpSpPr>
            <p:cNvPr id="141" name="Group"/>
            <p:cNvGrpSpPr/>
            <p:nvPr/>
          </p:nvGrpSpPr>
          <p:grpSpPr>
            <a:xfrm>
              <a:off x="5267217" y="9369525"/>
              <a:ext cx="13849564" cy="2387169"/>
              <a:chOff x="-4" y="-3"/>
              <a:chExt cx="13849563" cy="2387168"/>
            </a:xfrm>
          </p:grpSpPr>
          <p:grpSp>
            <p:nvGrpSpPr>
              <p:cNvPr id="121" name="Facebook.com"/>
              <p:cNvGrpSpPr/>
              <p:nvPr/>
            </p:nvGrpSpPr>
            <p:grpSpPr>
              <a:xfrm>
                <a:off x="-4" y="-3"/>
                <a:ext cx="13849563" cy="2144061"/>
                <a:chOff x="-2" y="-1"/>
                <a:chExt cx="13849561" cy="2144060"/>
              </a:xfrm>
            </p:grpSpPr>
            <p:sp>
              <p:nvSpPr>
                <p:cNvPr id="119" name="Rectangle"/>
                <p:cNvSpPr/>
                <p:nvPr/>
              </p:nvSpPr>
              <p:spPr>
                <a:xfrm>
                  <a:off x="-1" y="-1"/>
                  <a:ext cx="13849560" cy="2144060"/>
                </a:xfrm>
                <a:prstGeom prst="rect">
                  <a:avLst/>
                </a:prstGeom>
                <a:solidFill>
                  <a:srgbClr val="4982C6"/>
                </a:solidFill>
                <a:ln w="12700" cap="flat">
                  <a:noFill/>
                  <a:miter lim="400000"/>
                </a:ln>
                <a:effectLst/>
              </p:spPr>
              <p:txBody>
                <a:bodyPr wrap="square" lIns="25400" tIns="25400" rIns="25400" bIns="25400" numCol="1" anchor="t">
                  <a:noAutofit/>
                </a:bodyPr>
                <a:lstStyle/>
                <a:p>
                  <a:pPr marL="0" marR="0" lvl="0" indent="0" algn="l" defTabSz="410765" rtl="0" eaLnBrk="1" fontAlgn="auto" latinLnBrk="0" hangingPunct="1">
                    <a:lnSpc>
                      <a:spcPct val="100000"/>
                    </a:lnSpc>
                    <a:spcBef>
                      <a:spcPts val="0"/>
                    </a:spcBef>
                    <a:spcAft>
                      <a:spcPts val="0"/>
                    </a:spcAft>
                    <a:buClrTx/>
                    <a:buSzTx/>
                    <a:buFontTx/>
                    <a:buNone/>
                    <a:tabLst/>
                    <a:defRPr sz="3000">
                      <a:latin typeface="Helvetica Neue Medium"/>
                      <a:ea typeface="Helvetica Neue Medium"/>
                      <a:cs typeface="Helvetica Neue Medium"/>
                      <a:sym typeface="Helvetica Neue Medium"/>
                    </a:defRPr>
                  </a:pPr>
                  <a:endParaRPr kumimoji="0" sz="1500" b="0" i="0" u="none" strike="noStrike" kern="1200" cap="none" spc="0" normalizeH="0" baseline="0" noProof="0">
                    <a:ln>
                      <a:noFill/>
                    </a:ln>
                    <a:solidFill>
                      <a:prstClr val="black"/>
                    </a:solidFill>
                    <a:effectLst/>
                    <a:uLnTx/>
                    <a:uFillTx/>
                    <a:latin typeface="Helvetica Neue Medium"/>
                    <a:ea typeface="Helvetica Neue Medium"/>
                    <a:cs typeface="Helvetica Neue Medium"/>
                    <a:sym typeface="Helvetica Neue Medium"/>
                  </a:endParaRPr>
                </a:p>
              </p:txBody>
            </p:sp>
            <p:sp>
              <p:nvSpPr>
                <p:cNvPr id="120" name="My Social Network App"/>
                <p:cNvSpPr/>
                <p:nvPr/>
              </p:nvSpPr>
              <p:spPr>
                <a:xfrm>
                  <a:off x="-2" y="-1"/>
                  <a:ext cx="13740941" cy="83690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7" tIns="35717" rIns="35717" bIns="35717" numCol="1" anchor="t">
                  <a:spAutoFit/>
                </a:bodyPr>
                <a:lstStyle>
                  <a:lvl1pPr defTabSz="821529">
                    <a:defRPr sz="3000">
                      <a:latin typeface="Helvetica Neue Medium"/>
                      <a:ea typeface="Helvetica Neue Medium"/>
                      <a:cs typeface="Helvetica Neue Medium"/>
                      <a:sym typeface="Helvetica Neue Medium"/>
                    </a:defRPr>
                  </a:lvl1pPr>
                </a:lstStyle>
                <a:p>
                  <a:pPr marL="0" marR="0" lvl="0" indent="0" algn="l" defTabSz="821529"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prstClr val="black"/>
                      </a:solidFill>
                      <a:effectLst/>
                      <a:uLnTx/>
                      <a:uFillTx/>
                      <a:latin typeface="Helvetica Neue Medium"/>
                      <a:ea typeface="Helvetica Neue Medium"/>
                      <a:cs typeface="Helvetica Neue Medium"/>
                      <a:sym typeface="Helvetica Neue Medium"/>
                    </a:rPr>
                    <a:t>My Social Network App</a:t>
                  </a:r>
                </a:p>
              </p:txBody>
            </p:sp>
          </p:grpSp>
          <p:grpSp>
            <p:nvGrpSpPr>
              <p:cNvPr id="124" name="Cache Check"/>
              <p:cNvGrpSpPr/>
              <p:nvPr/>
            </p:nvGrpSpPr>
            <p:grpSpPr>
              <a:xfrm>
                <a:off x="200564" y="593780"/>
                <a:ext cx="1785947" cy="1474556"/>
                <a:chOff x="-2" y="-201470"/>
                <a:chExt cx="1785946" cy="1474555"/>
              </a:xfrm>
            </p:grpSpPr>
            <p:sp>
              <p:nvSpPr>
                <p:cNvPr id="122" name="Rectangle"/>
                <p:cNvSpPr/>
                <p:nvPr/>
              </p:nvSpPr>
              <p:spPr>
                <a:xfrm>
                  <a:off x="-2" y="0"/>
                  <a:ext cx="1785946" cy="1071569"/>
                </a:xfrm>
                <a:prstGeom prst="rect">
                  <a:avLst/>
                </a:prstGeom>
                <a:solidFill>
                  <a:srgbClr val="A1C9BA"/>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1">
                    <a:lnSpc>
                      <a:spcPct val="100000"/>
                    </a:lnSpc>
                    <a:spcBef>
                      <a:spcPts val="0"/>
                    </a:spcBef>
                    <a:spcAft>
                      <a:spcPts val="0"/>
                    </a:spcAft>
                    <a:buClrTx/>
                    <a:buSzTx/>
                    <a:buFontTx/>
                    <a:buNone/>
                    <a:tabLst/>
                    <a:defRPr sz="3000">
                      <a:latin typeface="Helvetica Neue Medium"/>
                      <a:ea typeface="Helvetica Neue Medium"/>
                      <a:cs typeface="Helvetica Neue Medium"/>
                      <a:sym typeface="Helvetica Neue Medium"/>
                    </a:defRPr>
                  </a:pPr>
                  <a:endParaRPr kumimoji="0" sz="1500" b="0" i="0" u="none" strike="noStrike" kern="1200" cap="none" spc="0" normalizeH="0" baseline="0" noProof="0">
                    <a:ln>
                      <a:noFill/>
                    </a:ln>
                    <a:solidFill>
                      <a:prstClr val="black"/>
                    </a:solidFill>
                    <a:effectLst/>
                    <a:uLnTx/>
                    <a:uFillTx/>
                    <a:latin typeface="Helvetica Neue Medium"/>
                    <a:ea typeface="Helvetica Neue Medium"/>
                    <a:cs typeface="Helvetica Neue Medium"/>
                    <a:sym typeface="Helvetica Neue Medium"/>
                  </a:endParaRPr>
                </a:p>
              </p:txBody>
            </p:sp>
            <p:sp>
              <p:nvSpPr>
                <p:cNvPr id="123" name="Cache Check"/>
                <p:cNvSpPr txBox="1"/>
                <p:nvPr/>
              </p:nvSpPr>
              <p:spPr>
                <a:xfrm>
                  <a:off x="-2" y="-201470"/>
                  <a:ext cx="1785946" cy="14745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7" tIns="35717" rIns="35717" bIns="35717" numCol="1" anchor="ctr">
                  <a:spAutoFit/>
                </a:bodyPr>
                <a:lstStyle>
                  <a:lvl1pPr algn="ctr" defTabSz="821529">
                    <a:defRPr sz="3000">
                      <a:latin typeface="Helvetica Neue Medium"/>
                      <a:ea typeface="Helvetica Neue Medium"/>
                      <a:cs typeface="Helvetica Neue Medium"/>
                      <a:sym typeface="Helvetica Neue Medium"/>
                    </a:defRPr>
                  </a:lvl1pPr>
                </a:lstStyle>
                <a:p>
                  <a:pPr marL="0" marR="0" lvl="0" indent="0" algn="ctr" defTabSz="821529"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prstClr val="black"/>
                      </a:solidFill>
                      <a:effectLst/>
                      <a:uLnTx/>
                      <a:uFillTx/>
                      <a:latin typeface="Helvetica Neue Medium"/>
                      <a:ea typeface="Helvetica Neue Medium"/>
                      <a:cs typeface="Helvetica Neue Medium"/>
                      <a:sym typeface="Helvetica Neue Medium"/>
                    </a:rPr>
                    <a:t>Cache Check</a:t>
                  </a:r>
                </a:p>
              </p:txBody>
            </p:sp>
          </p:grpSp>
          <p:grpSp>
            <p:nvGrpSpPr>
              <p:cNvPr id="127" name="Send response"/>
              <p:cNvGrpSpPr/>
              <p:nvPr/>
            </p:nvGrpSpPr>
            <p:grpSpPr>
              <a:xfrm>
                <a:off x="11443035" y="274956"/>
                <a:ext cx="2245696" cy="2112209"/>
                <a:chOff x="-2" y="-520294"/>
                <a:chExt cx="2245694" cy="2112207"/>
              </a:xfrm>
            </p:grpSpPr>
            <p:sp>
              <p:nvSpPr>
                <p:cNvPr id="125" name="Rectangle"/>
                <p:cNvSpPr/>
                <p:nvPr/>
              </p:nvSpPr>
              <p:spPr>
                <a:xfrm>
                  <a:off x="-2" y="0"/>
                  <a:ext cx="2245694" cy="1071569"/>
                </a:xfrm>
                <a:prstGeom prst="rect">
                  <a:avLst/>
                </a:prstGeom>
                <a:solidFill>
                  <a:srgbClr val="A1C9BA"/>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1">
                    <a:lnSpc>
                      <a:spcPct val="100000"/>
                    </a:lnSpc>
                    <a:spcBef>
                      <a:spcPts val="0"/>
                    </a:spcBef>
                    <a:spcAft>
                      <a:spcPts val="0"/>
                    </a:spcAft>
                    <a:buClrTx/>
                    <a:buSzTx/>
                    <a:buFontTx/>
                    <a:buNone/>
                    <a:tabLst/>
                    <a:defRPr sz="3000">
                      <a:latin typeface="Helvetica Neue Medium"/>
                      <a:ea typeface="Helvetica Neue Medium"/>
                      <a:cs typeface="Helvetica Neue Medium"/>
                      <a:sym typeface="Helvetica Neue Medium"/>
                    </a:defRPr>
                  </a:pPr>
                  <a:endParaRPr kumimoji="0" sz="1500" b="0" i="0" u="none" strike="noStrike" kern="1200" cap="none" spc="0" normalizeH="0" baseline="0" noProof="0">
                    <a:ln>
                      <a:noFill/>
                    </a:ln>
                    <a:solidFill>
                      <a:prstClr val="black"/>
                    </a:solidFill>
                    <a:effectLst/>
                    <a:uLnTx/>
                    <a:uFillTx/>
                    <a:latin typeface="Helvetica Neue Medium"/>
                    <a:ea typeface="Helvetica Neue Medium"/>
                    <a:cs typeface="Helvetica Neue Medium"/>
                    <a:sym typeface="Helvetica Neue Medium"/>
                  </a:endParaRPr>
                </a:p>
              </p:txBody>
            </p:sp>
            <p:sp>
              <p:nvSpPr>
                <p:cNvPr id="126" name="Send response"/>
                <p:cNvSpPr txBox="1"/>
                <p:nvPr/>
              </p:nvSpPr>
              <p:spPr>
                <a:xfrm>
                  <a:off x="-2" y="-520294"/>
                  <a:ext cx="2245694" cy="21122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7" tIns="35717" rIns="35717" bIns="35717" numCol="1" anchor="ctr">
                  <a:spAutoFit/>
                </a:bodyPr>
                <a:lstStyle>
                  <a:lvl1pPr algn="ctr" defTabSz="821529">
                    <a:defRPr sz="3000">
                      <a:latin typeface="Helvetica Neue Medium"/>
                      <a:ea typeface="Helvetica Neue Medium"/>
                      <a:cs typeface="Helvetica Neue Medium"/>
                      <a:sym typeface="Helvetica Neue Medium"/>
                    </a:defRPr>
                  </a:lvl1pPr>
                </a:lstStyle>
                <a:p>
                  <a:pPr marL="0" marR="0" lvl="0" indent="0" algn="ctr" defTabSz="821529"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prstClr val="black"/>
                      </a:solidFill>
                      <a:effectLst/>
                      <a:uLnTx/>
                      <a:uFillTx/>
                      <a:latin typeface="Helvetica Neue Medium"/>
                      <a:ea typeface="Helvetica Neue Medium"/>
                      <a:cs typeface="Helvetica Neue Medium"/>
                      <a:sym typeface="Helvetica Neue Medium"/>
                    </a:rPr>
                    <a:t>Send response</a:t>
                  </a:r>
                </a:p>
              </p:txBody>
            </p:sp>
          </p:grpSp>
          <p:grpSp>
            <p:nvGrpSpPr>
              <p:cNvPr id="130" name="Build friends list"/>
              <p:cNvGrpSpPr/>
              <p:nvPr/>
            </p:nvGrpSpPr>
            <p:grpSpPr>
              <a:xfrm>
                <a:off x="2456759" y="274956"/>
                <a:ext cx="2245698" cy="2112209"/>
                <a:chOff x="-2" y="-520294"/>
                <a:chExt cx="2245697" cy="2112207"/>
              </a:xfrm>
            </p:grpSpPr>
            <p:sp>
              <p:nvSpPr>
                <p:cNvPr id="128" name="Rectangle"/>
                <p:cNvSpPr/>
                <p:nvPr/>
              </p:nvSpPr>
              <p:spPr>
                <a:xfrm>
                  <a:off x="-2" y="0"/>
                  <a:ext cx="2245697" cy="1071569"/>
                </a:xfrm>
                <a:prstGeom prst="rect">
                  <a:avLst/>
                </a:prstGeom>
                <a:solidFill>
                  <a:srgbClr val="A1C9BA"/>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1">
                    <a:lnSpc>
                      <a:spcPct val="100000"/>
                    </a:lnSpc>
                    <a:spcBef>
                      <a:spcPts val="0"/>
                    </a:spcBef>
                    <a:spcAft>
                      <a:spcPts val="0"/>
                    </a:spcAft>
                    <a:buClrTx/>
                    <a:buSzTx/>
                    <a:buFontTx/>
                    <a:buNone/>
                    <a:tabLst/>
                    <a:defRPr sz="3000">
                      <a:latin typeface="Helvetica Neue Medium"/>
                      <a:ea typeface="Helvetica Neue Medium"/>
                      <a:cs typeface="Helvetica Neue Medium"/>
                      <a:sym typeface="Helvetica Neue Medium"/>
                    </a:defRPr>
                  </a:pPr>
                  <a:endParaRPr kumimoji="0" sz="1500" b="0" i="0" u="none" strike="noStrike" kern="1200" cap="none" spc="0" normalizeH="0" baseline="0" noProof="0">
                    <a:ln>
                      <a:noFill/>
                    </a:ln>
                    <a:solidFill>
                      <a:prstClr val="black"/>
                    </a:solidFill>
                    <a:effectLst/>
                    <a:uLnTx/>
                    <a:uFillTx/>
                    <a:latin typeface="Helvetica Neue Medium"/>
                    <a:ea typeface="Helvetica Neue Medium"/>
                    <a:cs typeface="Helvetica Neue Medium"/>
                    <a:sym typeface="Helvetica Neue Medium"/>
                  </a:endParaRPr>
                </a:p>
              </p:txBody>
            </p:sp>
            <p:sp>
              <p:nvSpPr>
                <p:cNvPr id="129" name="Build friends list"/>
                <p:cNvSpPr txBox="1"/>
                <p:nvPr/>
              </p:nvSpPr>
              <p:spPr>
                <a:xfrm>
                  <a:off x="-2" y="-520294"/>
                  <a:ext cx="2245697" cy="21122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7" tIns="35717" rIns="35717" bIns="35717" numCol="1" anchor="ctr">
                  <a:spAutoFit/>
                </a:bodyPr>
                <a:lstStyle>
                  <a:lvl1pPr algn="ctr" defTabSz="821529">
                    <a:defRPr sz="3000">
                      <a:latin typeface="Helvetica Neue Medium"/>
                      <a:ea typeface="Helvetica Neue Medium"/>
                      <a:cs typeface="Helvetica Neue Medium"/>
                      <a:sym typeface="Helvetica Neue Medium"/>
                    </a:defRPr>
                  </a:lvl1pPr>
                </a:lstStyle>
                <a:p>
                  <a:pPr marL="0" marR="0" lvl="0" indent="0" algn="ctr" defTabSz="821529"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prstClr val="black"/>
                      </a:solidFill>
                      <a:effectLst/>
                      <a:uLnTx/>
                      <a:uFillTx/>
                      <a:latin typeface="Helvetica Neue Medium"/>
                      <a:ea typeface="Helvetica Neue Medium"/>
                      <a:cs typeface="Helvetica Neue Medium"/>
                      <a:sym typeface="Helvetica Neue Medium"/>
                    </a:rPr>
                    <a:t>Build friends list</a:t>
                  </a:r>
                </a:p>
              </p:txBody>
            </p:sp>
          </p:grpSp>
          <p:grpSp>
            <p:nvGrpSpPr>
              <p:cNvPr id="133" name="Build Suggestions"/>
              <p:cNvGrpSpPr/>
              <p:nvPr/>
            </p:nvGrpSpPr>
            <p:grpSpPr>
              <a:xfrm>
                <a:off x="8292150" y="274956"/>
                <a:ext cx="2714348" cy="2112209"/>
                <a:chOff x="-2" y="-520294"/>
                <a:chExt cx="2714346" cy="2112207"/>
              </a:xfrm>
            </p:grpSpPr>
            <p:sp>
              <p:nvSpPr>
                <p:cNvPr id="131" name="Rectangle"/>
                <p:cNvSpPr/>
                <p:nvPr/>
              </p:nvSpPr>
              <p:spPr>
                <a:xfrm>
                  <a:off x="-2" y="0"/>
                  <a:ext cx="2714346" cy="1071569"/>
                </a:xfrm>
                <a:prstGeom prst="rect">
                  <a:avLst/>
                </a:prstGeom>
                <a:solidFill>
                  <a:srgbClr val="A1C9BA"/>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1">
                    <a:lnSpc>
                      <a:spcPct val="100000"/>
                    </a:lnSpc>
                    <a:spcBef>
                      <a:spcPts val="0"/>
                    </a:spcBef>
                    <a:spcAft>
                      <a:spcPts val="0"/>
                    </a:spcAft>
                    <a:buClrTx/>
                    <a:buSzTx/>
                    <a:buFontTx/>
                    <a:buNone/>
                    <a:tabLst/>
                    <a:defRPr sz="3000">
                      <a:latin typeface="Helvetica Neue Medium"/>
                      <a:ea typeface="Helvetica Neue Medium"/>
                      <a:cs typeface="Helvetica Neue Medium"/>
                      <a:sym typeface="Helvetica Neue Medium"/>
                    </a:defRPr>
                  </a:pPr>
                  <a:endParaRPr kumimoji="0" sz="1500" b="0" i="0" u="none" strike="noStrike" kern="1200" cap="none" spc="0" normalizeH="0" baseline="0" noProof="0">
                    <a:ln>
                      <a:noFill/>
                    </a:ln>
                    <a:solidFill>
                      <a:prstClr val="black"/>
                    </a:solidFill>
                    <a:effectLst/>
                    <a:uLnTx/>
                    <a:uFillTx/>
                    <a:latin typeface="Helvetica Neue Medium"/>
                    <a:ea typeface="Helvetica Neue Medium"/>
                    <a:cs typeface="Helvetica Neue Medium"/>
                    <a:sym typeface="Helvetica Neue Medium"/>
                  </a:endParaRPr>
                </a:p>
              </p:txBody>
            </p:sp>
            <p:sp>
              <p:nvSpPr>
                <p:cNvPr id="132" name="Build Suggestions"/>
                <p:cNvSpPr txBox="1"/>
                <p:nvPr/>
              </p:nvSpPr>
              <p:spPr>
                <a:xfrm>
                  <a:off x="-2" y="-520294"/>
                  <a:ext cx="2714346" cy="21122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7" tIns="35717" rIns="35717" bIns="35717" numCol="1" anchor="ctr">
                  <a:spAutoFit/>
                </a:bodyPr>
                <a:lstStyle>
                  <a:lvl1pPr algn="ctr" defTabSz="821529">
                    <a:defRPr sz="3000">
                      <a:latin typeface="Helvetica Neue Medium"/>
                      <a:ea typeface="Helvetica Neue Medium"/>
                      <a:cs typeface="Helvetica Neue Medium"/>
                      <a:sym typeface="Helvetica Neue Medium"/>
                    </a:defRPr>
                  </a:lvl1pPr>
                </a:lstStyle>
                <a:p>
                  <a:pPr marL="0" marR="0" lvl="0" indent="0" algn="ctr" defTabSz="821529"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prstClr val="black"/>
                      </a:solidFill>
                      <a:effectLst/>
                      <a:uLnTx/>
                      <a:uFillTx/>
                      <a:latin typeface="Helvetica Neue Medium"/>
                      <a:ea typeface="Helvetica Neue Medium"/>
                      <a:cs typeface="Helvetica Neue Medium"/>
                      <a:sym typeface="Helvetica Neue Medium"/>
                    </a:rPr>
                    <a:t>Build Suggestions</a:t>
                  </a:r>
                </a:p>
              </p:txBody>
            </p:sp>
          </p:grpSp>
          <p:grpSp>
            <p:nvGrpSpPr>
              <p:cNvPr id="136" name="Build Newsfeed"/>
              <p:cNvGrpSpPr/>
              <p:nvPr/>
            </p:nvGrpSpPr>
            <p:grpSpPr>
              <a:xfrm>
                <a:off x="5140128" y="593780"/>
                <a:ext cx="2714348" cy="1474556"/>
                <a:chOff x="-2" y="-201470"/>
                <a:chExt cx="2714346" cy="1474555"/>
              </a:xfrm>
            </p:grpSpPr>
            <p:sp>
              <p:nvSpPr>
                <p:cNvPr id="134" name="Rectangle"/>
                <p:cNvSpPr/>
                <p:nvPr/>
              </p:nvSpPr>
              <p:spPr>
                <a:xfrm>
                  <a:off x="-2" y="0"/>
                  <a:ext cx="2714346" cy="1071569"/>
                </a:xfrm>
                <a:prstGeom prst="rect">
                  <a:avLst/>
                </a:prstGeom>
                <a:solidFill>
                  <a:srgbClr val="A1C9BA"/>
                </a:solidFill>
                <a:ln w="12700" cap="flat">
                  <a:noFill/>
                  <a:miter lim="400000"/>
                </a:ln>
                <a:effectLst/>
              </p:spPr>
              <p:txBody>
                <a:bodyPr wrap="square" lIns="25400" tIns="25400" rIns="25400" bIns="25400" numCol="1" anchor="ctr">
                  <a:noAutofit/>
                </a:bodyPr>
                <a:lstStyle/>
                <a:p>
                  <a:pPr marL="0" marR="0" lvl="0" indent="0" algn="ctr" defTabSz="410765" rtl="0" eaLnBrk="1" fontAlgn="auto" latinLnBrk="0" hangingPunct="1">
                    <a:lnSpc>
                      <a:spcPct val="100000"/>
                    </a:lnSpc>
                    <a:spcBef>
                      <a:spcPts val="0"/>
                    </a:spcBef>
                    <a:spcAft>
                      <a:spcPts val="0"/>
                    </a:spcAft>
                    <a:buClrTx/>
                    <a:buSzTx/>
                    <a:buFontTx/>
                    <a:buNone/>
                    <a:tabLst/>
                    <a:defRPr sz="3000">
                      <a:latin typeface="Helvetica Neue Medium"/>
                      <a:ea typeface="Helvetica Neue Medium"/>
                      <a:cs typeface="Helvetica Neue Medium"/>
                      <a:sym typeface="Helvetica Neue Medium"/>
                    </a:defRPr>
                  </a:pPr>
                  <a:endParaRPr kumimoji="0" sz="1500" b="0" i="0" u="none" strike="noStrike" kern="1200" cap="none" spc="0" normalizeH="0" baseline="0" noProof="0">
                    <a:ln>
                      <a:noFill/>
                    </a:ln>
                    <a:solidFill>
                      <a:prstClr val="black"/>
                    </a:solidFill>
                    <a:effectLst/>
                    <a:uLnTx/>
                    <a:uFillTx/>
                    <a:latin typeface="Helvetica Neue Medium"/>
                    <a:ea typeface="Helvetica Neue Medium"/>
                    <a:cs typeface="Helvetica Neue Medium"/>
                    <a:sym typeface="Helvetica Neue Medium"/>
                  </a:endParaRPr>
                </a:p>
              </p:txBody>
            </p:sp>
            <p:sp>
              <p:nvSpPr>
                <p:cNvPr id="135" name="Build Newsfeed"/>
                <p:cNvSpPr txBox="1"/>
                <p:nvPr/>
              </p:nvSpPr>
              <p:spPr>
                <a:xfrm>
                  <a:off x="-2" y="-201470"/>
                  <a:ext cx="2714346" cy="14745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7" tIns="35717" rIns="35717" bIns="35717" numCol="1" anchor="ctr">
                  <a:spAutoFit/>
                </a:bodyPr>
                <a:lstStyle>
                  <a:lvl1pPr algn="ctr" defTabSz="821529">
                    <a:defRPr sz="3000">
                      <a:latin typeface="Helvetica Neue Medium"/>
                      <a:ea typeface="Helvetica Neue Medium"/>
                      <a:cs typeface="Helvetica Neue Medium"/>
                      <a:sym typeface="Helvetica Neue Medium"/>
                    </a:defRPr>
                  </a:lvl1pPr>
                </a:lstStyle>
                <a:p>
                  <a:pPr marL="0" marR="0" lvl="0" indent="0" algn="ctr" defTabSz="821529"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prstClr val="black"/>
                      </a:solidFill>
                      <a:effectLst/>
                      <a:uLnTx/>
                      <a:uFillTx/>
                      <a:latin typeface="Helvetica Neue Medium"/>
                      <a:ea typeface="Helvetica Neue Medium"/>
                      <a:cs typeface="Helvetica Neue Medium"/>
                      <a:sym typeface="Helvetica Neue Medium"/>
                    </a:rPr>
                    <a:t>Build Newsfeed</a:t>
                  </a:r>
                </a:p>
              </p:txBody>
            </p:sp>
          </p:grpSp>
          <p:sp>
            <p:nvSpPr>
              <p:cNvPr id="137" name="Line"/>
              <p:cNvSpPr/>
              <p:nvPr/>
            </p:nvSpPr>
            <p:spPr>
              <a:xfrm>
                <a:off x="1980899" y="1328417"/>
                <a:ext cx="421284" cy="4"/>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solidFill>
                      <a:srgbClr val="5E5E5E"/>
                    </a:solidFill>
                  </a:defRPr>
                </a:pPr>
                <a:endParaRPr kumimoji="0" sz="1200" b="0" i="0" u="none" strike="noStrike" kern="1200" cap="none" spc="0" normalizeH="0" baseline="0" noProof="0">
                  <a:ln>
                    <a:noFill/>
                  </a:ln>
                  <a:solidFill>
                    <a:srgbClr val="5E5E5E"/>
                  </a:solidFill>
                  <a:effectLst/>
                  <a:uLnTx/>
                  <a:uFillTx/>
                  <a:latin typeface="Calibri" panose="020F0502020204030204"/>
                  <a:ea typeface="+mn-ea"/>
                  <a:cs typeface="+mn-cs"/>
                </a:endParaRPr>
              </a:p>
            </p:txBody>
          </p:sp>
          <p:sp>
            <p:nvSpPr>
              <p:cNvPr id="138" name="Line"/>
              <p:cNvSpPr/>
              <p:nvPr/>
            </p:nvSpPr>
            <p:spPr>
              <a:xfrm>
                <a:off x="4714415" y="1325989"/>
                <a:ext cx="421284" cy="4"/>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solidFill>
                      <a:srgbClr val="5E5E5E"/>
                    </a:solidFill>
                  </a:defRPr>
                </a:pPr>
                <a:endParaRPr kumimoji="0" sz="1200" b="0" i="0" u="none" strike="noStrike" kern="1200" cap="none" spc="0" normalizeH="0" baseline="0" noProof="0">
                  <a:ln>
                    <a:noFill/>
                  </a:ln>
                  <a:solidFill>
                    <a:srgbClr val="5E5E5E"/>
                  </a:solidFill>
                  <a:effectLst/>
                  <a:uLnTx/>
                  <a:uFillTx/>
                  <a:latin typeface="Calibri" panose="020F0502020204030204"/>
                  <a:ea typeface="+mn-ea"/>
                  <a:cs typeface="+mn-cs"/>
                </a:endParaRPr>
              </a:p>
            </p:txBody>
          </p:sp>
          <p:sp>
            <p:nvSpPr>
              <p:cNvPr id="139" name="Line"/>
              <p:cNvSpPr/>
              <p:nvPr/>
            </p:nvSpPr>
            <p:spPr>
              <a:xfrm>
                <a:off x="7858274" y="1325989"/>
                <a:ext cx="421284" cy="4"/>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solidFill>
                      <a:srgbClr val="5E5E5E"/>
                    </a:solidFill>
                  </a:defRPr>
                </a:pPr>
                <a:endParaRPr kumimoji="0" sz="1200" b="0" i="0" u="none" strike="noStrike" kern="1200" cap="none" spc="0" normalizeH="0" baseline="0" noProof="0">
                  <a:ln>
                    <a:noFill/>
                  </a:ln>
                  <a:solidFill>
                    <a:srgbClr val="5E5E5E"/>
                  </a:solidFill>
                  <a:effectLst/>
                  <a:uLnTx/>
                  <a:uFillTx/>
                  <a:latin typeface="Calibri" panose="020F0502020204030204"/>
                  <a:ea typeface="+mn-ea"/>
                  <a:cs typeface="+mn-cs"/>
                </a:endParaRPr>
              </a:p>
            </p:txBody>
          </p:sp>
          <p:sp>
            <p:nvSpPr>
              <p:cNvPr id="140" name="Line"/>
              <p:cNvSpPr/>
              <p:nvPr/>
            </p:nvSpPr>
            <p:spPr>
              <a:xfrm>
                <a:off x="11014097" y="1325989"/>
                <a:ext cx="421284" cy="4"/>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sz="2400">
                    <a:solidFill>
                      <a:srgbClr val="5E5E5E"/>
                    </a:solidFill>
                  </a:defRPr>
                </a:pPr>
                <a:endParaRPr kumimoji="0" sz="1200" b="0" i="0" u="none" strike="noStrike" kern="1200" cap="none" spc="0" normalizeH="0" baseline="0" noProof="0">
                  <a:ln>
                    <a:noFill/>
                  </a:ln>
                  <a:solidFill>
                    <a:srgbClr val="5E5E5E"/>
                  </a:solidFill>
                  <a:effectLst/>
                  <a:uLnTx/>
                  <a:uFillTx/>
                  <a:latin typeface="Calibri" panose="020F0502020204030204"/>
                  <a:ea typeface="+mn-ea"/>
                  <a:cs typeface="+mn-cs"/>
                </a:endParaRPr>
              </a:p>
            </p:txBody>
          </p:sp>
        </p:grpSp>
        <p:sp>
          <p:nvSpPr>
            <p:cNvPr id="143" name="Callout"/>
            <p:cNvSpPr/>
            <p:nvPr/>
          </p:nvSpPr>
          <p:spPr>
            <a:xfrm>
              <a:off x="10245707" y="8612371"/>
              <a:ext cx="3053957" cy="2735266"/>
            </a:xfrm>
            <a:custGeom>
              <a:avLst/>
              <a:gdLst/>
              <a:ahLst/>
              <a:cxnLst>
                <a:cxn ang="0">
                  <a:pos x="wd2" y="hd2"/>
                </a:cxn>
                <a:cxn ang="5400000">
                  <a:pos x="wd2" y="hd2"/>
                </a:cxn>
                <a:cxn ang="10800000">
                  <a:pos x="wd2" y="hd2"/>
                </a:cxn>
                <a:cxn ang="16200000">
                  <a:pos x="wd2" y="hd2"/>
                </a:cxn>
              </a:cxnLst>
              <a:rect l="0" t="0" r="r" b="b"/>
              <a:pathLst>
                <a:path w="21600" h="21600" extrusionOk="0">
                  <a:moveTo>
                    <a:pt x="20800" y="0"/>
                  </a:moveTo>
                  <a:lnTo>
                    <a:pt x="20109" y="11571"/>
                  </a:lnTo>
                  <a:lnTo>
                    <a:pt x="449" y="11571"/>
                  </a:lnTo>
                  <a:cubicBezTo>
                    <a:pt x="201" y="11571"/>
                    <a:pt x="0" y="11795"/>
                    <a:pt x="0" y="12072"/>
                  </a:cubicBezTo>
                  <a:lnTo>
                    <a:pt x="0" y="21099"/>
                  </a:lnTo>
                  <a:cubicBezTo>
                    <a:pt x="0" y="21375"/>
                    <a:pt x="201" y="21600"/>
                    <a:pt x="449" y="21600"/>
                  </a:cubicBezTo>
                  <a:lnTo>
                    <a:pt x="21151" y="21600"/>
                  </a:lnTo>
                  <a:cubicBezTo>
                    <a:pt x="21399" y="21600"/>
                    <a:pt x="21600" y="21375"/>
                    <a:pt x="21600" y="21099"/>
                  </a:cubicBezTo>
                  <a:lnTo>
                    <a:pt x="21600" y="12072"/>
                  </a:lnTo>
                  <a:cubicBezTo>
                    <a:pt x="21600" y="11958"/>
                    <a:pt x="21559" y="11859"/>
                    <a:pt x="21502" y="11775"/>
                  </a:cubicBezTo>
                  <a:lnTo>
                    <a:pt x="20800" y="0"/>
                  </a:lnTo>
                  <a:close/>
                </a:path>
              </a:pathLst>
            </a:custGeom>
            <a:ln w="76200">
              <a:solidFill>
                <a:srgbClr val="EE230C"/>
              </a:solidFill>
              <a:miter lim="400000"/>
            </a:ln>
          </p:spPr>
          <p:txBody>
            <a:bodyPr lIns="25400" tIns="25400" rIns="25400" bIns="25400" anchor="ctr"/>
            <a:lstStyle/>
            <a:p>
              <a:pPr marL="0" marR="0" lvl="0" indent="0" algn="ctr" defTabSz="412750"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4" name="Callout"/>
            <p:cNvSpPr/>
            <p:nvPr/>
          </p:nvSpPr>
          <p:spPr>
            <a:xfrm>
              <a:off x="13454366" y="10102798"/>
              <a:ext cx="3053956" cy="3056338"/>
            </a:xfrm>
            <a:custGeom>
              <a:avLst/>
              <a:gdLst/>
              <a:ahLst/>
              <a:cxnLst>
                <a:cxn ang="0">
                  <a:pos x="wd2" y="hd2"/>
                </a:cxn>
                <a:cxn ang="5400000">
                  <a:pos x="wd2" y="hd2"/>
                </a:cxn>
                <a:cxn ang="10800000">
                  <a:pos x="wd2" y="hd2"/>
                </a:cxn>
                <a:cxn ang="16200000">
                  <a:pos x="wd2" y="hd2"/>
                </a:cxn>
              </a:cxnLst>
              <a:rect l="0" t="0" r="r" b="b"/>
              <a:pathLst>
                <a:path w="21600" h="21600" extrusionOk="0">
                  <a:moveTo>
                    <a:pt x="449" y="0"/>
                  </a:moveTo>
                  <a:cubicBezTo>
                    <a:pt x="201" y="0"/>
                    <a:pt x="0" y="201"/>
                    <a:pt x="0" y="449"/>
                  </a:cubicBezTo>
                  <a:lnTo>
                    <a:pt x="0" y="8527"/>
                  </a:lnTo>
                  <a:cubicBezTo>
                    <a:pt x="0" y="8711"/>
                    <a:pt x="113" y="8867"/>
                    <a:pt x="272" y="8936"/>
                  </a:cubicBezTo>
                  <a:lnTo>
                    <a:pt x="2111" y="21600"/>
                  </a:lnTo>
                  <a:lnTo>
                    <a:pt x="3944" y="8975"/>
                  </a:lnTo>
                  <a:lnTo>
                    <a:pt x="21151" y="8975"/>
                  </a:lnTo>
                  <a:cubicBezTo>
                    <a:pt x="21399" y="8975"/>
                    <a:pt x="21600" y="8775"/>
                    <a:pt x="21600" y="8527"/>
                  </a:cubicBezTo>
                  <a:lnTo>
                    <a:pt x="21600" y="449"/>
                  </a:lnTo>
                  <a:cubicBezTo>
                    <a:pt x="21600" y="201"/>
                    <a:pt x="21399" y="0"/>
                    <a:pt x="21151" y="0"/>
                  </a:cubicBezTo>
                  <a:lnTo>
                    <a:pt x="449" y="0"/>
                  </a:lnTo>
                  <a:close/>
                </a:path>
              </a:pathLst>
            </a:custGeom>
            <a:ln w="76200">
              <a:solidFill>
                <a:srgbClr val="FEAD00"/>
              </a:solidFill>
              <a:miter lim="400000"/>
            </a:ln>
          </p:spPr>
          <p:txBody>
            <a:bodyPr lIns="25400" tIns="25400" rIns="25400" bIns="25400" anchor="ctr"/>
            <a:lstStyle/>
            <a:p>
              <a:pPr marL="0" marR="0" lvl="0" indent="0" algn="ctr" defTabSz="412750"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5" name="Callout"/>
            <p:cNvSpPr/>
            <p:nvPr/>
          </p:nvSpPr>
          <p:spPr>
            <a:xfrm>
              <a:off x="7596278" y="10102798"/>
              <a:ext cx="2674941" cy="3017841"/>
            </a:xfrm>
            <a:custGeom>
              <a:avLst/>
              <a:gdLst/>
              <a:ahLst/>
              <a:cxnLst>
                <a:cxn ang="0">
                  <a:pos x="wd2" y="hd2"/>
                </a:cxn>
                <a:cxn ang="5400000">
                  <a:pos x="wd2" y="hd2"/>
                </a:cxn>
                <a:cxn ang="10800000">
                  <a:pos x="wd2" y="hd2"/>
                </a:cxn>
                <a:cxn ang="16200000">
                  <a:pos x="wd2" y="hd2"/>
                </a:cxn>
              </a:cxnLst>
              <a:rect l="0" t="0" r="r" b="b"/>
              <a:pathLst>
                <a:path w="21600" h="21600" extrusionOk="0">
                  <a:moveTo>
                    <a:pt x="513" y="0"/>
                  </a:moveTo>
                  <a:cubicBezTo>
                    <a:pt x="230" y="0"/>
                    <a:pt x="0" y="203"/>
                    <a:pt x="0" y="454"/>
                  </a:cubicBezTo>
                  <a:lnTo>
                    <a:pt x="0" y="8635"/>
                  </a:lnTo>
                  <a:cubicBezTo>
                    <a:pt x="0" y="8886"/>
                    <a:pt x="230" y="9090"/>
                    <a:pt x="513" y="9090"/>
                  </a:cubicBezTo>
                  <a:lnTo>
                    <a:pt x="18414" y="9090"/>
                  </a:lnTo>
                  <a:lnTo>
                    <a:pt x="21600" y="21600"/>
                  </a:lnTo>
                  <a:lnTo>
                    <a:pt x="19892" y="2545"/>
                  </a:lnTo>
                  <a:lnTo>
                    <a:pt x="19892" y="454"/>
                  </a:lnTo>
                  <a:cubicBezTo>
                    <a:pt x="19892" y="203"/>
                    <a:pt x="19662" y="0"/>
                    <a:pt x="19379" y="0"/>
                  </a:cubicBezTo>
                  <a:lnTo>
                    <a:pt x="513" y="0"/>
                  </a:lnTo>
                  <a:close/>
                </a:path>
              </a:pathLst>
            </a:custGeom>
            <a:ln w="76200">
              <a:solidFill>
                <a:srgbClr val="FEAD00"/>
              </a:solidFill>
              <a:miter lim="400000"/>
            </a:ln>
          </p:spPr>
          <p:txBody>
            <a:bodyPr lIns="25400" tIns="25400" rIns="25400" bIns="25400" anchor="ctr"/>
            <a:lstStyle/>
            <a:p>
              <a:pPr marL="0" marR="0" lvl="0" indent="0" algn="ctr" defTabSz="412750"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6" name="Other developers’ changed code"/>
            <p:cNvSpPr txBox="1"/>
            <p:nvPr/>
          </p:nvSpPr>
          <p:spPr>
            <a:xfrm>
              <a:off x="7623922" y="12998021"/>
              <a:ext cx="9094494" cy="885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ctr" defTabSz="2438337">
                <a:defRPr sz="3500">
                  <a:latin typeface="Helvetica Neue"/>
                  <a:ea typeface="Helvetica Neue"/>
                  <a:cs typeface="Helvetica Neue"/>
                  <a:sym typeface="Helvetica Neu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75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Other developers’ changed code</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1"/>
          <p:cNvSpPr txBox="1">
            <a:spLocks noGrp="1"/>
          </p:cNvSpPr>
          <p:nvPr>
            <p:ph type="title"/>
          </p:nvPr>
        </p:nvSpPr>
        <p:spPr>
          <a:prstGeom prst="rect">
            <a:avLst/>
          </a:prstGeom>
        </p:spPr>
        <p:txBody>
          <a:bodyPr/>
          <a:lstStyle/>
          <a:p>
            <a:r>
              <a:rPr dirty="0"/>
              <a:t>CI </a:t>
            </a:r>
            <a:r>
              <a:rPr lang="en-US" dirty="0"/>
              <a:t>p</a:t>
            </a:r>
            <a:r>
              <a:rPr dirty="0"/>
              <a:t>ipelines </a:t>
            </a:r>
            <a:r>
              <a:rPr lang="en-US" dirty="0"/>
              <a:t>can </a:t>
            </a:r>
            <a:r>
              <a:rPr dirty="0"/>
              <a:t>automate performance testing</a:t>
            </a:r>
          </a:p>
        </p:txBody>
      </p:sp>
      <p:grpSp>
        <p:nvGrpSpPr>
          <p:cNvPr id="2" name="Group 1">
            <a:extLst>
              <a:ext uri="{FF2B5EF4-FFF2-40B4-BE49-F238E27FC236}">
                <a16:creationId xmlns:a16="http://schemas.microsoft.com/office/drawing/2014/main" id="{82294B8A-8AD6-6D5C-AD7D-247723E00C8B}"/>
              </a:ext>
            </a:extLst>
          </p:cNvPr>
          <p:cNvGrpSpPr/>
          <p:nvPr/>
        </p:nvGrpSpPr>
        <p:grpSpPr>
          <a:xfrm>
            <a:off x="527549" y="1584545"/>
            <a:ext cx="11136902" cy="5273455"/>
            <a:chOff x="65115" y="966780"/>
            <a:chExt cx="11136902" cy="5273455"/>
          </a:xfrm>
        </p:grpSpPr>
        <p:pic>
          <p:nvPicPr>
            <p:cNvPr id="154" name="Picture 4" descr="Picture 4"/>
            <p:cNvPicPr>
              <a:picLocks noChangeAspect="1"/>
            </p:cNvPicPr>
            <p:nvPr/>
          </p:nvPicPr>
          <p:blipFill>
            <a:blip r:embed="rId3"/>
            <a:stretch>
              <a:fillRect/>
            </a:stretch>
          </p:blipFill>
          <p:spPr>
            <a:xfrm>
              <a:off x="65115" y="966780"/>
              <a:ext cx="8340140" cy="4322861"/>
            </a:xfrm>
            <a:prstGeom prst="rect">
              <a:avLst/>
            </a:prstGeom>
            <a:ln w="12700">
              <a:miter lim="400000"/>
            </a:ln>
          </p:spPr>
        </p:pic>
        <p:sp>
          <p:nvSpPr>
            <p:cNvPr id="155" name="TextBox 9"/>
            <p:cNvSpPr txBox="1"/>
            <p:nvPr/>
          </p:nvSpPr>
          <p:spPr>
            <a:xfrm>
              <a:off x="187349" y="6009405"/>
              <a:ext cx="3494965" cy="230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a:ln>
                    <a:noFill/>
                  </a:ln>
                  <a:solidFill>
                    <a:prstClr val="black"/>
                  </a:solidFill>
                  <a:effectLst/>
                  <a:uLnTx/>
                  <a:uFillTx/>
                  <a:latin typeface="Calibri" panose="020F0502020204030204"/>
                  <a:ea typeface="+mn-ea"/>
                  <a:cs typeface="+mn-cs"/>
                  <a:hlinkClick r:id="rId4"/>
                </a:rPr>
                <a:t>https://github.com/neu-se/CONFETTI/actions</a:t>
              </a:r>
              <a:r>
                <a:rPr kumimoji="0" sz="9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157" name="TextBox 10"/>
            <p:cNvSpPr txBox="1"/>
            <p:nvPr/>
          </p:nvSpPr>
          <p:spPr>
            <a:xfrm>
              <a:off x="4282933" y="1822678"/>
              <a:ext cx="2634916" cy="913070"/>
            </a:xfrm>
            <a:prstGeom prst="rect">
              <a:avLst/>
            </a:prstGeom>
            <a:solidFill>
              <a:srgbClr val="FFF7D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ctr" defTabSz="2438337">
                <a:defRPr sz="2800">
                  <a:solidFill>
                    <a:srgbClr val="5E5E5E"/>
                  </a:solidFill>
                  <a:latin typeface="Ink Free"/>
                  <a:ea typeface="Ink Free"/>
                  <a:cs typeface="Ink Free"/>
                  <a:sym typeface="Ink Fre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a:ln>
                    <a:noFill/>
                  </a:ln>
                  <a:solidFill>
                    <a:srgbClr val="5E5E5E"/>
                  </a:solidFill>
                  <a:effectLst/>
                  <a:uLnTx/>
                  <a:uFillTx/>
                  <a:latin typeface="Ink Free"/>
                  <a:sym typeface="Ink Free"/>
                </a:rPr>
                <a:t>Every commit: Run 10 minute performance test on 5 benchmarks, repeating each test 5 times (25 concurrent jobs)</a:t>
              </a:r>
            </a:p>
          </p:txBody>
        </p:sp>
        <p:sp>
          <p:nvSpPr>
            <p:cNvPr id="158" name="TextBox 13"/>
            <p:cNvSpPr txBox="1"/>
            <p:nvPr/>
          </p:nvSpPr>
          <p:spPr>
            <a:xfrm>
              <a:off x="8567101" y="4907391"/>
              <a:ext cx="2634916" cy="913070"/>
            </a:xfrm>
            <a:prstGeom prst="rect">
              <a:avLst/>
            </a:prstGeom>
            <a:solidFill>
              <a:srgbClr val="FFF7D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ctr" defTabSz="2438337">
                <a:defRPr sz="2800">
                  <a:solidFill>
                    <a:srgbClr val="5E5E5E"/>
                  </a:solidFill>
                  <a:latin typeface="Ink Free"/>
                  <a:ea typeface="Ink Free"/>
                  <a:cs typeface="Ink Free"/>
                  <a:sym typeface="Ink Free"/>
                </a:defRPr>
              </a:lvl1p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a:ln>
                    <a:noFill/>
                  </a:ln>
                  <a:solidFill>
                    <a:srgbClr val="5E5E5E"/>
                  </a:solidFill>
                  <a:effectLst/>
                  <a:uLnTx/>
                  <a:uFillTx/>
                  <a:latin typeface="Ink Free"/>
                  <a:sym typeface="Ink Free"/>
                </a:rPr>
                <a:t>On Demand: Run 24 hour performance test on 5 benchmarks, repeating each test 20 times (100 concurrent jobs)</a:t>
              </a:r>
            </a:p>
          </p:txBody>
        </p:sp>
      </p:grpSp>
      <p:pic>
        <p:nvPicPr>
          <p:cNvPr id="156" name="Picture 8" descr="Picture 8"/>
          <p:cNvPicPr>
            <a:picLocks noChangeAspect="1"/>
          </p:cNvPicPr>
          <p:nvPr/>
        </p:nvPicPr>
        <p:blipFill>
          <a:blip r:embed="rId5"/>
          <a:stretch>
            <a:fillRect/>
          </a:stretch>
        </p:blipFill>
        <p:spPr>
          <a:xfrm>
            <a:off x="4272747" y="3774947"/>
            <a:ext cx="8239607" cy="3007857"/>
          </a:xfrm>
          <a:prstGeom prst="rect">
            <a:avLst/>
          </a:prstGeom>
          <a:ln w="12700">
            <a:miter lim="400000"/>
          </a:ln>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sz="24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3123</Words>
  <Application>Microsoft Macintosh PowerPoint</Application>
  <PresentationFormat>Widescreen</PresentationFormat>
  <Paragraphs>205</Paragraphs>
  <Slides>18</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Aptos</vt:lpstr>
      <vt:lpstr>Arial</vt:lpstr>
      <vt:lpstr>Calibri</vt:lpstr>
      <vt:lpstr>Calibri Light</vt:lpstr>
      <vt:lpstr>Helvetica Light</vt:lpstr>
      <vt:lpstr>Helvetica Neue</vt:lpstr>
      <vt:lpstr>Helvetica Neue Medium</vt:lpstr>
      <vt:lpstr>Ink Free</vt:lpstr>
      <vt:lpstr>Verdana</vt:lpstr>
      <vt:lpstr>1_Office Theme</vt:lpstr>
      <vt:lpstr>CS 4530: Fundamentals of Software Engineering Lesson 5.3 Continuous Integration</vt:lpstr>
      <vt:lpstr>Continuous Integration (CI) provides global feedback on local changes</vt:lpstr>
      <vt:lpstr>A CI process is a software pipeline</vt:lpstr>
      <vt:lpstr>CI may be triggered by commits, pull requests, or other actions</vt:lpstr>
      <vt:lpstr>Automating Feedback Loops is Powerful</vt:lpstr>
      <vt:lpstr>Typical CI pipeline</vt:lpstr>
      <vt:lpstr>You could set up multiple CI processes</vt:lpstr>
      <vt:lpstr>Continuous Integration is Highly Configurable</vt:lpstr>
      <vt:lpstr>CI pipelines can automate performance testing</vt:lpstr>
      <vt:lpstr>CI pipelines can automate benchmarking</vt:lpstr>
      <vt:lpstr>Attributes of effective CI processes</vt:lpstr>
      <vt:lpstr>Effective CI processes are run often enough to reduce debugging effort</vt:lpstr>
      <vt:lpstr>Effective CI processes allocate enough resources to mitigate flaky tests</vt:lpstr>
      <vt:lpstr>Challenges and Solutions for Repeatable Builds</vt:lpstr>
      <vt:lpstr>Build Systems Orchestrate Software Engineering Tasks</vt:lpstr>
      <vt:lpstr>Dependency Managers Organize External Dependencies</vt:lpstr>
      <vt:lpstr>Specify and Depend on Package Versions with Care</vt:lpstr>
      <vt:lpstr>Continuous Integration Service Models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Simmons</dc:creator>
  <cp:lastModifiedBy>Robert Simmons</cp:lastModifiedBy>
  <cp:revision>1</cp:revision>
  <dcterms:created xsi:type="dcterms:W3CDTF">2025-06-05T14:00:39Z</dcterms:created>
  <dcterms:modified xsi:type="dcterms:W3CDTF">2025-06-05T14:01:38Z</dcterms:modified>
</cp:coreProperties>
</file>